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5" r:id="rId1"/>
  </p:sldMasterIdLst>
  <p:notesMasterIdLst>
    <p:notesMasterId r:id="rId22"/>
  </p:notesMasterIdLst>
  <p:sldIdLst>
    <p:sldId id="337" r:id="rId2"/>
    <p:sldId id="335" r:id="rId3"/>
    <p:sldId id="320" r:id="rId4"/>
    <p:sldId id="322" r:id="rId5"/>
    <p:sldId id="330" r:id="rId6"/>
    <p:sldId id="331" r:id="rId7"/>
    <p:sldId id="333" r:id="rId8"/>
    <p:sldId id="334" r:id="rId9"/>
    <p:sldId id="321" r:id="rId10"/>
    <p:sldId id="336" r:id="rId11"/>
    <p:sldId id="324" r:id="rId12"/>
    <p:sldId id="315" r:id="rId13"/>
    <p:sldId id="326" r:id="rId14"/>
    <p:sldId id="327" r:id="rId15"/>
    <p:sldId id="328" r:id="rId16"/>
    <p:sldId id="329" r:id="rId17"/>
    <p:sldId id="332" r:id="rId18"/>
    <p:sldId id="340" r:id="rId19"/>
    <p:sldId id="339" r:id="rId20"/>
    <p:sldId id="342" r:id="rId21"/>
  </p:sldIdLst>
  <p:sldSz cx="6858000" cy="9144000" type="screen4x3"/>
  <p:notesSz cx="6797675" cy="9926638"/>
  <p:defaultTextStyle>
    <a:defPPr>
      <a:defRPr lang="tr-TR"/>
    </a:defPPr>
    <a:lvl1pPr algn="l" rtl="0" eaLnBrk="0" fontAlgn="base" hangingPunct="0">
      <a:lnSpc>
        <a:spcPct val="80000"/>
      </a:lnSpc>
      <a:spcBef>
        <a:spcPct val="20000"/>
      </a:spcBef>
      <a:spcAft>
        <a:spcPct val="0"/>
      </a:spcAft>
      <a:defRPr kern="1200">
        <a:solidFill>
          <a:schemeClr val="tx1"/>
        </a:solidFill>
        <a:latin typeface="Arial" charset="0"/>
        <a:ea typeface="+mn-ea"/>
        <a:cs typeface="+mn-cs"/>
      </a:defRPr>
    </a:lvl1pPr>
    <a:lvl2pPr marL="457200" algn="l" rtl="0" eaLnBrk="0" fontAlgn="base" hangingPunct="0">
      <a:lnSpc>
        <a:spcPct val="80000"/>
      </a:lnSpc>
      <a:spcBef>
        <a:spcPct val="20000"/>
      </a:spcBef>
      <a:spcAft>
        <a:spcPct val="0"/>
      </a:spcAft>
      <a:defRPr kern="1200">
        <a:solidFill>
          <a:schemeClr val="tx1"/>
        </a:solidFill>
        <a:latin typeface="Arial" charset="0"/>
        <a:ea typeface="+mn-ea"/>
        <a:cs typeface="+mn-cs"/>
      </a:defRPr>
    </a:lvl2pPr>
    <a:lvl3pPr marL="914400" algn="l" rtl="0" eaLnBrk="0" fontAlgn="base" hangingPunct="0">
      <a:lnSpc>
        <a:spcPct val="80000"/>
      </a:lnSpc>
      <a:spcBef>
        <a:spcPct val="20000"/>
      </a:spcBef>
      <a:spcAft>
        <a:spcPct val="0"/>
      </a:spcAft>
      <a:defRPr kern="1200">
        <a:solidFill>
          <a:schemeClr val="tx1"/>
        </a:solidFill>
        <a:latin typeface="Arial" charset="0"/>
        <a:ea typeface="+mn-ea"/>
        <a:cs typeface="+mn-cs"/>
      </a:defRPr>
    </a:lvl3pPr>
    <a:lvl4pPr marL="1371600" algn="l" rtl="0" eaLnBrk="0" fontAlgn="base" hangingPunct="0">
      <a:lnSpc>
        <a:spcPct val="80000"/>
      </a:lnSpc>
      <a:spcBef>
        <a:spcPct val="20000"/>
      </a:spcBef>
      <a:spcAft>
        <a:spcPct val="0"/>
      </a:spcAft>
      <a:defRPr kern="1200">
        <a:solidFill>
          <a:schemeClr val="tx1"/>
        </a:solidFill>
        <a:latin typeface="Arial" charset="0"/>
        <a:ea typeface="+mn-ea"/>
        <a:cs typeface="+mn-cs"/>
      </a:defRPr>
    </a:lvl4pPr>
    <a:lvl5pPr marL="1828800" algn="l" rtl="0" eaLnBrk="0" fontAlgn="base" hangingPunct="0">
      <a:lnSpc>
        <a:spcPct val="80000"/>
      </a:lnSpc>
      <a:spcBef>
        <a:spcPct val="2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D4F8"/>
    <a:srgbClr val="FFFFCD"/>
    <a:srgbClr val="3366FF"/>
    <a:srgbClr val="FF6600"/>
    <a:srgbClr val="9BCDFF"/>
    <a:srgbClr val="336699"/>
    <a:srgbClr val="B8FEFE"/>
    <a:srgbClr val="EA0000"/>
    <a:srgbClr val="E7F4F5"/>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9" d="100"/>
          <a:sy n="79" d="100"/>
        </p:scale>
        <p:origin x="-1362" y="-102"/>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109BA45-8FFB-43C1-B20C-38AA4E7A7A1C}" type="datetimeFigureOut">
              <a:rPr lang="tr-TR" smtClean="0"/>
              <a:pPr/>
              <a:t>17.03.2021</a:t>
            </a:fld>
            <a:endParaRPr lang="tr-TR"/>
          </a:p>
        </p:txBody>
      </p:sp>
      <p:sp>
        <p:nvSpPr>
          <p:cNvPr id="4" name="3 Slayt Görüntüsü Yer Tutucusu"/>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E675C8C-C541-4C18-B712-505BE881FE5A}" type="slidenum">
              <a:rPr lang="tr-TR" smtClean="0"/>
              <a:pPr/>
              <a:t>‹#›</a:t>
            </a:fld>
            <a:endParaRPr lang="tr-TR"/>
          </a:p>
        </p:txBody>
      </p:sp>
    </p:spTree>
    <p:extLst>
      <p:ext uri="{BB962C8B-B14F-4D97-AF65-F5344CB8AC3E}">
        <p14:creationId xmlns:p14="http://schemas.microsoft.com/office/powerpoint/2010/main" val="1144682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1714500" y="4165600"/>
            <a:ext cx="4629150" cy="2525816"/>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1714500" y="6671096"/>
            <a:ext cx="4629150" cy="18288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5156716" y="1676588"/>
            <a:ext cx="3048000" cy="285750"/>
          </a:xfrm>
        </p:spPr>
        <p:txBody>
          <a:bodyPr/>
          <a:lstStyle/>
          <a:p>
            <a:pPr>
              <a:defRPr/>
            </a:pPr>
            <a:endParaRPr lang="tr-TR"/>
          </a:p>
        </p:txBody>
      </p:sp>
      <p:sp>
        <p:nvSpPr>
          <p:cNvPr id="17" name="Altbilgi Yer Tutucusu 16"/>
          <p:cNvSpPr>
            <a:spLocks noGrp="1"/>
          </p:cNvSpPr>
          <p:nvPr>
            <p:ph type="ftr" sz="quarter" idx="11"/>
          </p:nvPr>
        </p:nvSpPr>
        <p:spPr bwMode="auto">
          <a:xfrm rot="5400000">
            <a:off x="4241152" y="5687573"/>
            <a:ext cx="4876800" cy="288036"/>
          </a:xfrm>
        </p:spPr>
        <p:txBody>
          <a:bodyPr/>
          <a:lstStyle/>
          <a:p>
            <a:pPr>
              <a:defRPr/>
            </a:pPr>
            <a:endParaRPr lang="tr-TR"/>
          </a:p>
        </p:txBody>
      </p:sp>
      <p:sp>
        <p:nvSpPr>
          <p:cNvPr id="10" name="Dikdörtgen 9"/>
          <p:cNvSpPr/>
          <p:nvPr/>
        </p:nvSpPr>
        <p:spPr bwMode="auto">
          <a:xfrm>
            <a:off x="285750" y="0"/>
            <a:ext cx="457200" cy="9144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07252" y="0"/>
            <a:ext cx="78498" cy="9144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742950" y="0"/>
            <a:ext cx="136404" cy="9144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855990" y="0"/>
            <a:ext cx="172710" cy="9144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79758" y="0"/>
            <a:ext cx="0" cy="9144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685800" y="0"/>
            <a:ext cx="0" cy="9144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640584" y="0"/>
            <a:ext cx="0" cy="9144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294980" y="0"/>
            <a:ext cx="0" cy="9144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00100" y="0"/>
            <a:ext cx="0" cy="9144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6835392" y="0"/>
            <a:ext cx="0" cy="9144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914400" y="0"/>
            <a:ext cx="57150" cy="9144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457200" y="4572000"/>
            <a:ext cx="971550" cy="17272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982224" y="6489003"/>
            <a:ext cx="481068" cy="855232"/>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818310" y="7334176"/>
            <a:ext cx="102870" cy="18288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248156" y="7717536"/>
            <a:ext cx="205740" cy="3657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428750" y="5994400"/>
            <a:ext cx="274320" cy="48768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994158" y="6571603"/>
            <a:ext cx="457200" cy="690032"/>
          </a:xfrm>
        </p:spPr>
        <p:txBody>
          <a:bodyPr/>
          <a:lstStyle/>
          <a:p>
            <a:pPr>
              <a:defRPr/>
            </a:pPr>
            <a:fld id="{957F40DF-D77A-4E71-8AE1-75EB8A014D78}" type="slidenum">
              <a:rPr lang="tr-TR" smtClean="0"/>
              <a:pPr>
                <a:defRPr/>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pPr>
              <a:defRPr/>
            </a:pPr>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3C819435-70BC-42FF-B537-18CB494312CA}" type="slidenum">
              <a:rPr lang="tr-TR" smtClean="0"/>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4972050" y="366186"/>
            <a:ext cx="1257300" cy="7802033"/>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342900" y="366185"/>
            <a:ext cx="4514850" cy="780203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pPr>
              <a:defRPr/>
            </a:pPr>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8690E99D-855F-4B43-BCD3-053066D43BA3}" type="slidenum">
              <a:rPr lang="tr-TR" smtClean="0"/>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6184"/>
            <a:ext cx="6172200" cy="1524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342900" y="2133601"/>
            <a:ext cx="3028950" cy="603461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3486150" y="2133600"/>
            <a:ext cx="3028950" cy="291465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3486150" y="5251451"/>
            <a:ext cx="3028950" cy="291676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Veri Yer Tutucusu"/>
          <p:cNvSpPr>
            <a:spLocks noGrp="1"/>
          </p:cNvSpPr>
          <p:nvPr>
            <p:ph type="dt" sz="half" idx="10"/>
          </p:nvPr>
        </p:nvSpPr>
        <p:spPr>
          <a:xfrm>
            <a:off x="342900" y="8326967"/>
            <a:ext cx="1600200" cy="635000"/>
          </a:xfrm>
        </p:spPr>
        <p:txBody>
          <a:bodyPr/>
          <a:lstStyle>
            <a:lvl1pPr>
              <a:defRPr/>
            </a:lvl1pPr>
          </a:lstStyle>
          <a:p>
            <a:pPr>
              <a:defRPr/>
            </a:pPr>
            <a:endParaRPr lang="tr-TR"/>
          </a:p>
        </p:txBody>
      </p:sp>
      <p:sp>
        <p:nvSpPr>
          <p:cNvPr id="7" name="6 Altbilgi Yer Tutucusu"/>
          <p:cNvSpPr>
            <a:spLocks noGrp="1"/>
          </p:cNvSpPr>
          <p:nvPr>
            <p:ph type="ftr" sz="quarter" idx="11"/>
          </p:nvPr>
        </p:nvSpPr>
        <p:spPr>
          <a:xfrm>
            <a:off x="2343150" y="8326967"/>
            <a:ext cx="2171700" cy="635000"/>
          </a:xfrm>
        </p:spPr>
        <p:txBody>
          <a:bodyPr/>
          <a:lstStyle>
            <a:lvl1pPr>
              <a:defRPr/>
            </a:lvl1pPr>
          </a:lstStyle>
          <a:p>
            <a:pPr>
              <a:defRPr/>
            </a:pPr>
            <a:endParaRPr lang="tr-TR"/>
          </a:p>
        </p:txBody>
      </p:sp>
      <p:sp>
        <p:nvSpPr>
          <p:cNvPr id="8" name="7 Slayt Numarası Yer Tutucusu"/>
          <p:cNvSpPr>
            <a:spLocks noGrp="1"/>
          </p:cNvSpPr>
          <p:nvPr>
            <p:ph type="sldNum" sz="quarter" idx="12"/>
          </p:nvPr>
        </p:nvSpPr>
        <p:spPr>
          <a:xfrm>
            <a:off x="4914900" y="8326967"/>
            <a:ext cx="1600200" cy="635000"/>
          </a:xfrm>
        </p:spPr>
        <p:txBody>
          <a:bodyPr/>
          <a:lstStyle>
            <a:lvl1pPr>
              <a:defRPr smtClean="0"/>
            </a:lvl1pPr>
          </a:lstStyle>
          <a:p>
            <a:pPr>
              <a:defRPr/>
            </a:pPr>
            <a:fld id="{C162405F-5819-4FAD-ADED-127F0027B6DB}"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342900" y="366185"/>
            <a:ext cx="6172200" cy="780203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2 Veri Yer Tutucusu"/>
          <p:cNvSpPr>
            <a:spLocks noGrp="1"/>
          </p:cNvSpPr>
          <p:nvPr>
            <p:ph type="dt" sz="half" idx="10"/>
          </p:nvPr>
        </p:nvSpPr>
        <p:spPr>
          <a:xfrm>
            <a:off x="342900" y="8326967"/>
            <a:ext cx="1600200" cy="635000"/>
          </a:xfrm>
        </p:spPr>
        <p:txBody>
          <a:bodyPr/>
          <a:lstStyle>
            <a:lvl1pPr>
              <a:defRPr/>
            </a:lvl1pPr>
          </a:lstStyle>
          <a:p>
            <a:pPr>
              <a:defRPr/>
            </a:pPr>
            <a:endParaRPr lang="tr-TR"/>
          </a:p>
        </p:txBody>
      </p:sp>
      <p:sp>
        <p:nvSpPr>
          <p:cNvPr id="4" name="3 Altbilgi Yer Tutucusu"/>
          <p:cNvSpPr>
            <a:spLocks noGrp="1"/>
          </p:cNvSpPr>
          <p:nvPr>
            <p:ph type="ftr" sz="quarter" idx="11"/>
          </p:nvPr>
        </p:nvSpPr>
        <p:spPr>
          <a:xfrm>
            <a:off x="2343150" y="8326967"/>
            <a:ext cx="2171700" cy="635000"/>
          </a:xfrm>
        </p:spPr>
        <p:txBody>
          <a:bodyPr/>
          <a:lstStyle>
            <a:lvl1pPr>
              <a:defRPr/>
            </a:lvl1pPr>
          </a:lstStyle>
          <a:p>
            <a:pPr>
              <a:defRPr/>
            </a:pPr>
            <a:endParaRPr lang="tr-TR"/>
          </a:p>
        </p:txBody>
      </p:sp>
      <p:sp>
        <p:nvSpPr>
          <p:cNvPr id="5" name="4 Slayt Numarası Yer Tutucusu"/>
          <p:cNvSpPr>
            <a:spLocks noGrp="1"/>
          </p:cNvSpPr>
          <p:nvPr>
            <p:ph type="sldNum" sz="quarter" idx="12"/>
          </p:nvPr>
        </p:nvSpPr>
        <p:spPr>
          <a:xfrm>
            <a:off x="4914900" y="8326967"/>
            <a:ext cx="1600200" cy="635000"/>
          </a:xfrm>
        </p:spPr>
        <p:txBody>
          <a:bodyPr/>
          <a:lstStyle>
            <a:lvl1pPr>
              <a:defRPr smtClean="0"/>
            </a:lvl1pPr>
          </a:lstStyle>
          <a:p>
            <a:pPr>
              <a:defRPr/>
            </a:pPr>
            <a:fld id="{B6B10070-95CA-48B5-9162-6DFF185458C5}"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342900" y="2133600"/>
            <a:ext cx="5600700" cy="6498336"/>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pPr>
              <a:defRPr/>
            </a:pPr>
            <a:endParaRPr lang="tr-TR"/>
          </a:p>
        </p:txBody>
      </p:sp>
      <p:sp>
        <p:nvSpPr>
          <p:cNvPr id="9" name="Slayt Numarası Yer Tutucusu 8"/>
          <p:cNvSpPr>
            <a:spLocks noGrp="1"/>
          </p:cNvSpPr>
          <p:nvPr>
            <p:ph type="sldNum" sz="quarter" idx="15"/>
          </p:nvPr>
        </p:nvSpPr>
        <p:spPr/>
        <p:txBody>
          <a:bodyPr rtlCol="0"/>
          <a:lstStyle/>
          <a:p>
            <a:pPr>
              <a:defRPr/>
            </a:pPr>
            <a:fld id="{9479108F-BA82-4770-B70A-14FF949224F2}" type="slidenum">
              <a:rPr lang="tr-TR" smtClean="0"/>
              <a:pPr>
                <a:defRPr/>
              </a:pPr>
              <a:t>‹#›</a:t>
            </a:fld>
            <a:endParaRPr lang="tr-TR"/>
          </a:p>
        </p:txBody>
      </p:sp>
      <p:sp>
        <p:nvSpPr>
          <p:cNvPr id="10" name="Altbilgi Yer Tutucusu 9"/>
          <p:cNvSpPr>
            <a:spLocks noGrp="1"/>
          </p:cNvSpPr>
          <p:nvPr>
            <p:ph type="ftr" sz="quarter" idx="16"/>
          </p:nvPr>
        </p:nvSpPr>
        <p:spPr/>
        <p:txBody>
          <a:bodyPr rtlCol="0"/>
          <a:lstStyle/>
          <a:p>
            <a:pPr>
              <a:defRPr/>
            </a:pPr>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1714500" y="3860800"/>
            <a:ext cx="4629150" cy="273812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714500" y="6680200"/>
            <a:ext cx="4629150" cy="18288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5155692" y="1671701"/>
            <a:ext cx="3048000" cy="285750"/>
          </a:xfrm>
        </p:spPr>
        <p:txBody>
          <a:bodyPr/>
          <a:lstStyle/>
          <a:p>
            <a:pPr>
              <a:defRPr/>
            </a:pPr>
            <a:endParaRPr lang="tr-TR"/>
          </a:p>
        </p:txBody>
      </p:sp>
      <p:sp>
        <p:nvSpPr>
          <p:cNvPr id="5" name="Altbilgi Yer Tutucusu 4"/>
          <p:cNvSpPr>
            <a:spLocks noGrp="1"/>
          </p:cNvSpPr>
          <p:nvPr>
            <p:ph type="ftr" sz="quarter" idx="11"/>
          </p:nvPr>
        </p:nvSpPr>
        <p:spPr bwMode="auto">
          <a:xfrm rot="5400000">
            <a:off x="4241292" y="5683758"/>
            <a:ext cx="4876800" cy="288036"/>
          </a:xfrm>
        </p:spPr>
        <p:txBody>
          <a:bodyPr/>
          <a:lstStyle/>
          <a:p>
            <a:pPr>
              <a:defRPr/>
            </a:pPr>
            <a:endParaRPr lang="tr-TR"/>
          </a:p>
        </p:txBody>
      </p:sp>
      <p:sp>
        <p:nvSpPr>
          <p:cNvPr id="9" name="Dikdörtgen 8"/>
          <p:cNvSpPr/>
          <p:nvPr/>
        </p:nvSpPr>
        <p:spPr bwMode="auto">
          <a:xfrm>
            <a:off x="285750" y="0"/>
            <a:ext cx="457200" cy="9144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07252" y="0"/>
            <a:ext cx="78498" cy="9144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742950" y="0"/>
            <a:ext cx="136404" cy="9144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855990" y="0"/>
            <a:ext cx="172710" cy="9144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79758" y="0"/>
            <a:ext cx="0" cy="9144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685800" y="0"/>
            <a:ext cx="0" cy="9144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640584" y="0"/>
            <a:ext cx="0" cy="9144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294980" y="0"/>
            <a:ext cx="0" cy="9144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800100" y="0"/>
            <a:ext cx="0" cy="9144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914400" y="0"/>
            <a:ext cx="57150" cy="9144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457200" y="4572000"/>
            <a:ext cx="971550" cy="17272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993528" y="6489003"/>
            <a:ext cx="481068" cy="855232"/>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818310" y="7334176"/>
            <a:ext cx="102870" cy="18288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248156" y="7721600"/>
            <a:ext cx="205740" cy="3657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409280" y="5973184"/>
            <a:ext cx="274320" cy="48768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6823458" y="0"/>
            <a:ext cx="0" cy="9144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005462" y="6571603"/>
            <a:ext cx="457200" cy="690032"/>
          </a:xfrm>
        </p:spPr>
        <p:txBody>
          <a:bodyPr/>
          <a:lstStyle/>
          <a:p>
            <a:pPr>
              <a:defRPr/>
            </a:pPr>
            <a:fld id="{F7C0AA50-DA37-45DA-B86B-73609BF46A96}" type="slidenum">
              <a:rPr lang="tr-TR" smtClean="0"/>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pPr>
              <a:defRPr/>
            </a:pPr>
            <a:endParaRPr lang="tr-TR"/>
          </a:p>
        </p:txBody>
      </p:sp>
      <p:sp>
        <p:nvSpPr>
          <p:cNvPr id="6" name="Altbilgi Yer Tutucusu 5"/>
          <p:cNvSpPr>
            <a:spLocks noGrp="1"/>
          </p:cNvSpPr>
          <p:nvPr>
            <p:ph type="ftr" sz="quarter" idx="11"/>
          </p:nvPr>
        </p:nvSpPr>
        <p:spPr/>
        <p:txBody>
          <a:bodyPr/>
          <a:lstStyle/>
          <a:p>
            <a:pPr>
              <a:defRPr/>
            </a:pPr>
            <a:endParaRPr lang="tr-TR"/>
          </a:p>
        </p:txBody>
      </p:sp>
      <p:sp>
        <p:nvSpPr>
          <p:cNvPr id="7" name="Slayt Numarası Yer Tutucusu 6"/>
          <p:cNvSpPr>
            <a:spLocks noGrp="1"/>
          </p:cNvSpPr>
          <p:nvPr>
            <p:ph type="sldNum" sz="quarter" idx="12"/>
          </p:nvPr>
        </p:nvSpPr>
        <p:spPr/>
        <p:txBody>
          <a:bodyPr/>
          <a:lstStyle/>
          <a:p>
            <a:pPr>
              <a:defRPr/>
            </a:pPr>
            <a:fld id="{5D66D359-FCF4-4B8C-AA9E-7DF218CE7A8B}" type="slidenum">
              <a:rPr lang="tr-TR" smtClean="0"/>
              <a:pPr>
                <a:defRPr/>
              </a:pPr>
              <a:t>‹#›</a:t>
            </a:fld>
            <a:endParaRPr lang="tr-TR"/>
          </a:p>
        </p:txBody>
      </p:sp>
      <p:sp>
        <p:nvSpPr>
          <p:cNvPr id="9" name="İçerik Yer Tutucusu 8"/>
          <p:cNvSpPr>
            <a:spLocks noGrp="1"/>
          </p:cNvSpPr>
          <p:nvPr>
            <p:ph sz="quarter" idx="1"/>
          </p:nvPr>
        </p:nvSpPr>
        <p:spPr>
          <a:xfrm>
            <a:off x="342900" y="2133600"/>
            <a:ext cx="2743200" cy="6096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3202686" y="2133600"/>
            <a:ext cx="2743200" cy="6096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342900" y="364067"/>
            <a:ext cx="5657850" cy="1524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pPr>
              <a:defRPr/>
            </a:pPr>
            <a:endParaRPr lang="tr-TR"/>
          </a:p>
        </p:txBody>
      </p:sp>
      <p:sp>
        <p:nvSpPr>
          <p:cNvPr id="8" name="Altbilgi Yer Tutucusu 7"/>
          <p:cNvSpPr>
            <a:spLocks noGrp="1"/>
          </p:cNvSpPr>
          <p:nvPr>
            <p:ph type="ftr" sz="quarter" idx="11"/>
          </p:nvPr>
        </p:nvSpPr>
        <p:spPr/>
        <p:txBody>
          <a:bodyPr/>
          <a:lstStyle/>
          <a:p>
            <a:pPr>
              <a:defRPr/>
            </a:pPr>
            <a:endParaRPr lang="tr-TR"/>
          </a:p>
        </p:txBody>
      </p:sp>
      <p:sp>
        <p:nvSpPr>
          <p:cNvPr id="9" name="Slayt Numarası Yer Tutucusu 8"/>
          <p:cNvSpPr>
            <a:spLocks noGrp="1"/>
          </p:cNvSpPr>
          <p:nvPr>
            <p:ph type="sldNum" sz="quarter" idx="12"/>
          </p:nvPr>
        </p:nvSpPr>
        <p:spPr/>
        <p:txBody>
          <a:bodyPr/>
          <a:lstStyle/>
          <a:p>
            <a:pPr>
              <a:defRPr/>
            </a:pPr>
            <a:fld id="{E139EA73-1EAD-4B42-ABB3-BF3E8811EB9C}" type="slidenum">
              <a:rPr lang="tr-TR" smtClean="0"/>
              <a:pPr>
                <a:defRPr/>
              </a:pPr>
              <a:t>‹#›</a:t>
            </a:fld>
            <a:endParaRPr lang="tr-TR"/>
          </a:p>
        </p:txBody>
      </p:sp>
      <p:sp>
        <p:nvSpPr>
          <p:cNvPr id="11" name="İçerik Yer Tutucusu 10"/>
          <p:cNvSpPr>
            <a:spLocks noGrp="1"/>
          </p:cNvSpPr>
          <p:nvPr>
            <p:ph sz="quarter" idx="2"/>
          </p:nvPr>
        </p:nvSpPr>
        <p:spPr>
          <a:xfrm>
            <a:off x="342900" y="3149600"/>
            <a:ext cx="2743200" cy="5181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3278981" y="3149600"/>
            <a:ext cx="2743200" cy="5181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342900" y="2092960"/>
            <a:ext cx="2743200" cy="877824"/>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3257550" y="2092960"/>
            <a:ext cx="2743200" cy="877824"/>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pPr>
              <a:defRPr/>
            </a:pPr>
            <a:endParaRPr lang="tr-TR"/>
          </a:p>
        </p:txBody>
      </p:sp>
      <p:sp>
        <p:nvSpPr>
          <p:cNvPr id="7" name="Slayt Numarası Yer Tutucusu 6"/>
          <p:cNvSpPr>
            <a:spLocks noGrp="1"/>
          </p:cNvSpPr>
          <p:nvPr>
            <p:ph type="sldNum" sz="quarter" idx="11"/>
          </p:nvPr>
        </p:nvSpPr>
        <p:spPr/>
        <p:txBody>
          <a:bodyPr rtlCol="0"/>
          <a:lstStyle/>
          <a:p>
            <a:pPr>
              <a:defRPr/>
            </a:pPr>
            <a:fld id="{498B8B39-2FDB-44C9-A6B8-BA556BAF195E}" type="slidenum">
              <a:rPr lang="tr-TR" smtClean="0"/>
              <a:pPr>
                <a:defRPr/>
              </a:pPr>
              <a:t>‹#›</a:t>
            </a:fld>
            <a:endParaRPr lang="tr-TR"/>
          </a:p>
        </p:txBody>
      </p:sp>
      <p:sp>
        <p:nvSpPr>
          <p:cNvPr id="8" name="Altbilgi Yer Tutucusu 7"/>
          <p:cNvSpPr>
            <a:spLocks noGrp="1"/>
          </p:cNvSpPr>
          <p:nvPr>
            <p:ph type="ftr" sz="quarter" idx="12"/>
          </p:nvPr>
        </p:nvSpPr>
        <p:spPr/>
        <p:txBody>
          <a:bodyPr rtlCol="0"/>
          <a:lstStyle/>
          <a:p>
            <a:pPr>
              <a:defRPr/>
            </a:pPr>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a:defRPr/>
            </a:pPr>
            <a:endParaRPr lang="tr-TR"/>
          </a:p>
        </p:txBody>
      </p:sp>
      <p:sp>
        <p:nvSpPr>
          <p:cNvPr id="3" name="Altbilgi Yer Tutucusu 2"/>
          <p:cNvSpPr>
            <a:spLocks noGrp="1"/>
          </p:cNvSpPr>
          <p:nvPr>
            <p:ph type="ftr" sz="quarter" idx="11"/>
          </p:nvPr>
        </p:nvSpPr>
        <p:spPr/>
        <p:txBody>
          <a:bodyPr/>
          <a:lstStyle/>
          <a:p>
            <a:pPr>
              <a:defRPr/>
            </a:pPr>
            <a:endParaRPr lang="tr-TR"/>
          </a:p>
        </p:txBody>
      </p:sp>
      <p:sp>
        <p:nvSpPr>
          <p:cNvPr id="4" name="Slayt Numarası Yer Tutucusu 3"/>
          <p:cNvSpPr>
            <a:spLocks noGrp="1"/>
          </p:cNvSpPr>
          <p:nvPr>
            <p:ph type="sldNum" sz="quarter" idx="12"/>
          </p:nvPr>
        </p:nvSpPr>
        <p:spPr/>
        <p:txBody>
          <a:bodyPr/>
          <a:lstStyle/>
          <a:p>
            <a:pPr>
              <a:defRPr/>
            </a:pPr>
            <a:fld id="{02ED1471-3D81-4CFE-A672-2EB71BD2740F}" type="slidenum">
              <a:rPr lang="tr-TR" smtClean="0"/>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6572250" y="0"/>
            <a:ext cx="0" cy="9144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688658" y="4400550"/>
            <a:ext cx="8412480" cy="3429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5109210" y="365760"/>
            <a:ext cx="1145286" cy="664464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4686300" y="0"/>
            <a:ext cx="0" cy="9144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4644222" y="0"/>
            <a:ext cx="0" cy="9144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6743700" y="0"/>
            <a:ext cx="0" cy="9144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6629400" y="0"/>
            <a:ext cx="228600" cy="9144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6686550" y="0"/>
            <a:ext cx="0" cy="9144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6117336" y="7620000"/>
            <a:ext cx="411480" cy="73152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228600" y="365760"/>
            <a:ext cx="4229100" cy="8436864"/>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pPr>
              <a:defRPr/>
            </a:pPr>
            <a:endParaRPr lang="tr-TR"/>
          </a:p>
        </p:txBody>
      </p:sp>
      <p:sp>
        <p:nvSpPr>
          <p:cNvPr id="22" name="Slayt Numarası Yer Tutucusu 21"/>
          <p:cNvSpPr>
            <a:spLocks noGrp="1"/>
          </p:cNvSpPr>
          <p:nvPr>
            <p:ph type="sldNum" sz="quarter" idx="15"/>
          </p:nvPr>
        </p:nvSpPr>
        <p:spPr/>
        <p:txBody>
          <a:bodyPr rtlCol="0"/>
          <a:lstStyle/>
          <a:p>
            <a:pPr>
              <a:defRPr/>
            </a:pPr>
            <a:fld id="{7EEF865E-59C1-4AE9-80F1-715F6070AE65}" type="slidenum">
              <a:rPr lang="tr-TR" smtClean="0"/>
              <a:pPr>
                <a:defRPr/>
              </a:pPr>
              <a:t>‹#›</a:t>
            </a:fld>
            <a:endParaRPr lang="tr-TR"/>
          </a:p>
        </p:txBody>
      </p:sp>
      <p:sp>
        <p:nvSpPr>
          <p:cNvPr id="23" name="Altbilgi Yer Tutucusu 22"/>
          <p:cNvSpPr>
            <a:spLocks noGrp="1"/>
          </p:cNvSpPr>
          <p:nvPr>
            <p:ph type="ftr" sz="quarter" idx="16"/>
          </p:nvPr>
        </p:nvSpPr>
        <p:spPr/>
        <p:txBody>
          <a:bodyPr rtlCol="0"/>
          <a:lstStyle/>
          <a:p>
            <a:pPr>
              <a:defRPr/>
            </a:pPr>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6572250" y="0"/>
            <a:ext cx="0" cy="9144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6117336" y="7620000"/>
            <a:ext cx="411480" cy="73152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672370" y="4400550"/>
            <a:ext cx="8412480" cy="3429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4629150" cy="9144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5074349" y="353060"/>
            <a:ext cx="1143000" cy="6608064"/>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6743700" y="0"/>
            <a:ext cx="0" cy="9144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6629400" y="0"/>
            <a:ext cx="228600" cy="9144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6686550" y="0"/>
            <a:ext cx="0" cy="9144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4686300" y="0"/>
            <a:ext cx="0" cy="9144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4644222" y="0"/>
            <a:ext cx="0" cy="9144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pPr>
              <a:defRPr/>
            </a:pPr>
            <a:endParaRPr lang="tr-TR"/>
          </a:p>
        </p:txBody>
      </p:sp>
      <p:sp>
        <p:nvSpPr>
          <p:cNvPr id="18" name="Slayt Numarası Yer Tutucusu 17"/>
          <p:cNvSpPr>
            <a:spLocks noGrp="1"/>
          </p:cNvSpPr>
          <p:nvPr>
            <p:ph type="sldNum" sz="quarter" idx="11"/>
          </p:nvPr>
        </p:nvSpPr>
        <p:spPr/>
        <p:txBody>
          <a:bodyPr rtlCol="0"/>
          <a:lstStyle/>
          <a:p>
            <a:pPr>
              <a:defRPr/>
            </a:pPr>
            <a:fld id="{70C9962A-41C0-439E-9695-5CDBE928F47A}" type="slidenum">
              <a:rPr lang="tr-TR" smtClean="0"/>
              <a:pPr>
                <a:defRPr/>
              </a:pPr>
              <a:t>‹#›</a:t>
            </a:fld>
            <a:endParaRPr lang="tr-TR"/>
          </a:p>
        </p:txBody>
      </p:sp>
      <p:sp>
        <p:nvSpPr>
          <p:cNvPr id="21" name="Altbilgi Yer Tutucusu 20"/>
          <p:cNvSpPr>
            <a:spLocks noGrp="1"/>
          </p:cNvSpPr>
          <p:nvPr>
            <p:ph type="ftr" sz="quarter" idx="12"/>
          </p:nvPr>
        </p:nvSpPr>
        <p:spPr/>
        <p:txBody>
          <a:bodyPr rtlCol="0"/>
          <a:lstStyle/>
          <a:p>
            <a:pPr>
              <a:defRPr/>
            </a:pP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6572250" y="0"/>
            <a:ext cx="0" cy="9144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342900" y="366184"/>
            <a:ext cx="5600700" cy="1524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342900" y="2133600"/>
            <a:ext cx="5600700" cy="6498336"/>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5105400" y="1554482"/>
            <a:ext cx="2682240" cy="288036"/>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tr-TR"/>
          </a:p>
        </p:txBody>
      </p:sp>
      <p:sp>
        <p:nvSpPr>
          <p:cNvPr id="3" name="Altbilgi Yer Tutucusu 2"/>
          <p:cNvSpPr>
            <a:spLocks noGrp="1"/>
          </p:cNvSpPr>
          <p:nvPr>
            <p:ph type="ftr" sz="quarter" idx="3"/>
          </p:nvPr>
        </p:nvSpPr>
        <p:spPr>
          <a:xfrm rot="5400000">
            <a:off x="4309190" y="5089667"/>
            <a:ext cx="4267200" cy="27432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tr-TR"/>
          </a:p>
        </p:txBody>
      </p:sp>
      <p:sp>
        <p:nvSpPr>
          <p:cNvPr id="7" name="Düz Bağlayıcı 6"/>
          <p:cNvSpPr>
            <a:spLocks noChangeShapeType="1"/>
          </p:cNvSpPr>
          <p:nvPr/>
        </p:nvSpPr>
        <p:spPr bwMode="auto">
          <a:xfrm>
            <a:off x="57150" y="0"/>
            <a:ext cx="0" cy="9144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6743700" y="0"/>
            <a:ext cx="0" cy="9144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6629400" y="0"/>
            <a:ext cx="228600" cy="9144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6686550" y="0"/>
            <a:ext cx="0" cy="9144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6117336" y="7620000"/>
            <a:ext cx="411480" cy="73152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6096762" y="7645400"/>
            <a:ext cx="457200" cy="694944"/>
          </a:xfrm>
          <a:prstGeom prst="rect">
            <a:avLst/>
          </a:prstGeom>
        </p:spPr>
        <p:txBody>
          <a:bodyPr vert="horz" anchor="ctr"/>
          <a:lstStyle>
            <a:lvl1pPr algn="ctr" eaLnBrk="1" latinLnBrk="0" hangingPunct="1">
              <a:defRPr kumimoji="0" sz="1400" b="1">
                <a:solidFill>
                  <a:srgbClr val="FFFFFF"/>
                </a:solidFill>
              </a:defRPr>
            </a:lvl1pPr>
          </a:lstStyle>
          <a:p>
            <a:pPr>
              <a:defRPr/>
            </a:pPr>
            <a:fld id="{5112AFED-CAC1-4C1F-9EB0-A01CCDD6E24E}" type="slidenum">
              <a:rPr lang="tr-TR" smtClean="0"/>
              <a:pPr>
                <a:defRPr/>
              </a:pPr>
              <a:t>‹#›</a:t>
            </a:fld>
            <a:endParaRPr lang="tr-TR"/>
          </a:p>
        </p:txBody>
      </p:sp>
    </p:spTree>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 id="2147483788" r:id="rId13"/>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D:\M.A.ERSOY Yıllığı\MEHMET AKİF ERSOY SLAYT\okullogosu\LOGO-ORTAOKUL.gif"/>
          <p:cNvPicPr>
            <a:picLocks noChangeAspect="1" noChangeArrowheads="1"/>
          </p:cNvPicPr>
          <p:nvPr/>
        </p:nvPicPr>
        <p:blipFill>
          <a:blip r:embed="rId2" cstate="print"/>
          <a:srcRect/>
          <a:stretch>
            <a:fillRect/>
          </a:stretch>
        </p:blipFill>
        <p:spPr bwMode="auto">
          <a:xfrm>
            <a:off x="2286000" y="629259"/>
            <a:ext cx="3124200" cy="4247541"/>
          </a:xfrm>
          <a:prstGeom prst="rect">
            <a:avLst/>
          </a:prstGeom>
          <a:noFill/>
        </p:spPr>
      </p:pic>
      <p:sp>
        <p:nvSpPr>
          <p:cNvPr id="6" name="Başlık 5"/>
          <p:cNvSpPr>
            <a:spLocks noGrp="1"/>
          </p:cNvSpPr>
          <p:nvPr>
            <p:ph type="ctrTitle"/>
          </p:nvPr>
        </p:nvSpPr>
        <p:spPr/>
        <p:txBody>
          <a:bodyPr/>
          <a:lstStyle/>
          <a:p>
            <a:r>
              <a:rPr lang="tr-TR" b="1" dirty="0" smtClean="0"/>
              <a:t>MEHMET AKİF ERSOY ORTAOKULU</a:t>
            </a:r>
            <a:endParaRPr lang="tr-TR" b="1" dirty="0"/>
          </a:p>
        </p:txBody>
      </p:sp>
      <p:sp>
        <p:nvSpPr>
          <p:cNvPr id="9" name="Alt Başlık 8"/>
          <p:cNvSpPr>
            <a:spLocks noGrp="1"/>
          </p:cNvSpPr>
          <p:nvPr>
            <p:ph type="subTitle" idx="1"/>
          </p:nvPr>
        </p:nvSpPr>
        <p:spPr/>
        <p:txBody>
          <a:bodyPr/>
          <a:lstStyle/>
          <a:p>
            <a:r>
              <a:rPr lang="tr-TR" b="1" dirty="0" smtClean="0"/>
              <a:t>2020-2021 ÖĞRETİM YILI BRİFİNG DOSYASI</a:t>
            </a:r>
            <a:endParaRPr lang="tr-TR" b="1" dirty="0"/>
          </a:p>
        </p:txBody>
      </p:sp>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1" y="262557"/>
            <a:ext cx="1676399" cy="1947244"/>
          </a:xfrm>
          <a:prstGeom prst="rect">
            <a:avLst/>
          </a:prstGeom>
        </p:spPr>
      </p:pic>
    </p:spTree>
    <p:extLst>
      <p:ext uri="{BB962C8B-B14F-4D97-AF65-F5344CB8AC3E}">
        <p14:creationId xmlns:p14="http://schemas.microsoft.com/office/powerpoint/2010/main" val="2242037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sz="quarter" idx="1"/>
          </p:nvPr>
        </p:nvSpPr>
        <p:spPr>
          <a:xfrm>
            <a:off x="457200" y="1930400"/>
            <a:ext cx="5715000" cy="6705600"/>
          </a:xfrm>
        </p:spPr>
        <p:txBody>
          <a:bodyPr/>
          <a:lstStyle/>
          <a:p>
            <a:pPr marL="0" indent="0" algn="ctr">
              <a:buNone/>
            </a:pPr>
            <a:r>
              <a:rPr lang="tr-TR" b="1" dirty="0" smtClean="0"/>
              <a:t>BRANŞLARA </a:t>
            </a:r>
            <a:r>
              <a:rPr lang="tr-TR" b="1" dirty="0"/>
              <a:t>GÖRE ÖĞRETMEN DAĞILIMI</a:t>
            </a:r>
            <a:endParaRPr lang="tr-TR" dirty="0"/>
          </a:p>
          <a:p>
            <a:pPr marL="0" indent="0">
              <a:buNone/>
            </a:pPr>
            <a:r>
              <a:rPr lang="tr-TR" sz="1600" dirty="0"/>
              <a:t>   </a:t>
            </a:r>
            <a:endParaRPr lang="tr-TR" sz="1600" b="1" dirty="0" smtClean="0"/>
          </a:p>
          <a:p>
            <a:pPr marL="0" indent="0">
              <a:buNone/>
            </a:pPr>
            <a:r>
              <a:rPr lang="tr-TR" sz="1600" b="1" dirty="0"/>
              <a:t> </a:t>
            </a:r>
            <a:r>
              <a:rPr lang="tr-TR" sz="1600" b="1" dirty="0" smtClean="0"/>
              <a:t>   </a:t>
            </a:r>
            <a:r>
              <a:rPr lang="tr-TR" sz="1600" dirty="0"/>
              <a:t>1-Türkçe                           :    </a:t>
            </a:r>
            <a:r>
              <a:rPr lang="tr-TR" sz="1600" dirty="0" smtClean="0"/>
              <a:t>3         </a:t>
            </a:r>
            <a:endParaRPr lang="tr-TR" sz="1600" dirty="0"/>
          </a:p>
          <a:p>
            <a:pPr marL="0" indent="0">
              <a:buNone/>
            </a:pPr>
            <a:r>
              <a:rPr lang="tr-TR" sz="1600" dirty="0"/>
              <a:t>    2-Matematik                    </a:t>
            </a:r>
            <a:r>
              <a:rPr lang="tr-TR" sz="1600" dirty="0" smtClean="0"/>
              <a:t> :   </a:t>
            </a:r>
            <a:r>
              <a:rPr lang="tr-TR" sz="1600" dirty="0" smtClean="0"/>
              <a:t>2</a:t>
            </a:r>
            <a:r>
              <a:rPr lang="tr-TR" sz="1600" dirty="0" smtClean="0"/>
              <a:t> </a:t>
            </a:r>
            <a:r>
              <a:rPr lang="tr-TR" sz="1600" dirty="0" smtClean="0"/>
              <a:t>(1 Kadrolu)          </a:t>
            </a:r>
            <a:endParaRPr lang="tr-TR" sz="1600" dirty="0"/>
          </a:p>
          <a:p>
            <a:pPr marL="0" indent="0">
              <a:buNone/>
            </a:pPr>
            <a:r>
              <a:rPr lang="tr-TR" sz="1600" dirty="0"/>
              <a:t>    3-Fen Bilgisi                     :  </a:t>
            </a:r>
            <a:r>
              <a:rPr lang="tr-TR" sz="1600" dirty="0" smtClean="0"/>
              <a:t> </a:t>
            </a:r>
            <a:r>
              <a:rPr lang="tr-TR" sz="1600" dirty="0"/>
              <a:t>3</a:t>
            </a:r>
          </a:p>
          <a:p>
            <a:pPr marL="0" indent="0">
              <a:buNone/>
            </a:pPr>
            <a:r>
              <a:rPr lang="tr-TR" sz="1600" dirty="0"/>
              <a:t>    4-Sosyal Bilgisi              </a:t>
            </a:r>
            <a:r>
              <a:rPr lang="tr-TR" sz="1600" dirty="0" smtClean="0"/>
              <a:t>  </a:t>
            </a:r>
            <a:r>
              <a:rPr lang="tr-TR" sz="1600" dirty="0"/>
              <a:t>:  </a:t>
            </a:r>
            <a:r>
              <a:rPr lang="tr-TR" sz="1600" dirty="0" smtClean="0"/>
              <a:t>  2 (1Kadrolu)</a:t>
            </a:r>
            <a:endParaRPr lang="tr-TR" sz="1600" dirty="0"/>
          </a:p>
          <a:p>
            <a:pPr marL="0" indent="0">
              <a:buNone/>
            </a:pPr>
            <a:r>
              <a:rPr lang="tr-TR" sz="1600" dirty="0"/>
              <a:t>    5-İngilizce                         :  </a:t>
            </a:r>
            <a:r>
              <a:rPr lang="tr-TR" sz="1600" dirty="0" smtClean="0"/>
              <a:t> </a:t>
            </a:r>
            <a:r>
              <a:rPr lang="tr-TR" sz="1600" dirty="0"/>
              <a:t>2</a:t>
            </a:r>
          </a:p>
          <a:p>
            <a:pPr marL="0" indent="0">
              <a:buNone/>
            </a:pPr>
            <a:r>
              <a:rPr lang="tr-TR" sz="1600" dirty="0"/>
              <a:t>    6-Din </a:t>
            </a:r>
            <a:r>
              <a:rPr lang="tr-TR" sz="1600" dirty="0" smtClean="0"/>
              <a:t>Kültürü Ahlak Bilgisi:  </a:t>
            </a:r>
            <a:r>
              <a:rPr lang="tr-TR" sz="1600" dirty="0"/>
              <a:t>2</a:t>
            </a:r>
          </a:p>
          <a:p>
            <a:pPr marL="0" indent="0">
              <a:buNone/>
            </a:pPr>
            <a:r>
              <a:rPr lang="tr-TR" sz="1600" dirty="0"/>
              <a:t>    7-Görsel </a:t>
            </a:r>
            <a:r>
              <a:rPr lang="tr-TR" sz="1600" dirty="0" smtClean="0"/>
              <a:t>Sanatlar            </a:t>
            </a:r>
            <a:r>
              <a:rPr lang="tr-TR" sz="1600" dirty="0"/>
              <a:t>:    1     </a:t>
            </a:r>
          </a:p>
          <a:p>
            <a:pPr marL="0" indent="0">
              <a:buNone/>
            </a:pPr>
            <a:r>
              <a:rPr lang="tr-TR" sz="1600" dirty="0"/>
              <a:t>    8-Müzik                            :    </a:t>
            </a:r>
            <a:r>
              <a:rPr lang="tr-TR" sz="1600" dirty="0" smtClean="0"/>
              <a:t>1 </a:t>
            </a:r>
            <a:endParaRPr lang="tr-TR" sz="1600" dirty="0"/>
          </a:p>
          <a:p>
            <a:pPr marL="0" indent="0">
              <a:buNone/>
            </a:pPr>
            <a:r>
              <a:rPr lang="tr-TR" sz="1600" dirty="0"/>
              <a:t>     8-Beden Eğitimi              :  </a:t>
            </a:r>
            <a:r>
              <a:rPr lang="tr-TR" sz="1600" dirty="0" smtClean="0"/>
              <a:t> </a:t>
            </a:r>
            <a:r>
              <a:rPr lang="tr-TR" sz="1600" dirty="0"/>
              <a:t>2</a:t>
            </a:r>
          </a:p>
          <a:p>
            <a:pPr marL="0" indent="0">
              <a:buNone/>
            </a:pPr>
            <a:r>
              <a:rPr lang="tr-TR" sz="1600" dirty="0"/>
              <a:t>     9-Teknoloji ve Tasarım   : </a:t>
            </a:r>
            <a:r>
              <a:rPr lang="tr-TR" sz="1600" dirty="0" smtClean="0"/>
              <a:t> 0</a:t>
            </a:r>
          </a:p>
          <a:p>
            <a:pPr marL="0" indent="0">
              <a:buNone/>
            </a:pPr>
            <a:r>
              <a:rPr lang="tr-TR" sz="1600" dirty="0"/>
              <a:t> </a:t>
            </a:r>
            <a:r>
              <a:rPr lang="tr-TR" sz="1600" dirty="0" smtClean="0"/>
              <a:t>   10-Bilişim </a:t>
            </a:r>
            <a:r>
              <a:rPr lang="tr-TR" sz="1600" dirty="0"/>
              <a:t>ve Teknoloji  </a:t>
            </a:r>
            <a:r>
              <a:rPr lang="tr-TR" sz="1600" dirty="0" smtClean="0"/>
              <a:t>   </a:t>
            </a:r>
            <a:r>
              <a:rPr lang="tr-TR" sz="1600" dirty="0"/>
              <a:t>:  </a:t>
            </a:r>
            <a:r>
              <a:rPr lang="tr-TR" sz="1600" dirty="0" smtClean="0"/>
              <a:t>0</a:t>
            </a:r>
            <a:endParaRPr lang="tr-TR" sz="1600" dirty="0"/>
          </a:p>
          <a:p>
            <a:pPr marL="0" indent="0">
              <a:buNone/>
            </a:pPr>
            <a:r>
              <a:rPr lang="tr-TR" sz="1600" dirty="0"/>
              <a:t>     </a:t>
            </a:r>
            <a:r>
              <a:rPr lang="tr-TR" sz="1600" dirty="0" smtClean="0"/>
              <a:t>11-Rehber	            : </a:t>
            </a:r>
            <a:r>
              <a:rPr lang="tr-TR" sz="1600" dirty="0" smtClean="0"/>
              <a:t>1</a:t>
            </a:r>
          </a:p>
          <a:p>
            <a:pPr marL="0" indent="0">
              <a:buNone/>
            </a:pPr>
            <a:r>
              <a:rPr lang="tr-TR" sz="1600" b="1" dirty="0"/>
              <a:t> </a:t>
            </a:r>
            <a:r>
              <a:rPr lang="tr-TR" sz="1600" b="1" dirty="0" smtClean="0"/>
              <a:t>    </a:t>
            </a:r>
            <a:r>
              <a:rPr lang="tr-TR" sz="1600" dirty="0" smtClean="0"/>
              <a:t>12- Özel eğitim              : 6 (1 Kadrolu)</a:t>
            </a:r>
            <a:endParaRPr lang="tr-TR" sz="1200" b="1"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5892" y="-203200"/>
            <a:ext cx="1226456" cy="2499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1" y="262557"/>
            <a:ext cx="1523999" cy="1770222"/>
          </a:xfrm>
          <a:prstGeom prst="rect">
            <a:avLst/>
          </a:prstGeom>
        </p:spPr>
      </p:pic>
    </p:spTree>
    <p:extLst>
      <p:ext uri="{BB962C8B-B14F-4D97-AF65-F5344CB8AC3E}">
        <p14:creationId xmlns:p14="http://schemas.microsoft.com/office/powerpoint/2010/main" val="2068502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WordArt 10"/>
          <p:cNvSpPr>
            <a:spLocks noChangeArrowheads="1" noChangeShapeType="1" noTextEdit="1"/>
          </p:cNvSpPr>
          <p:nvPr/>
        </p:nvSpPr>
        <p:spPr bwMode="auto">
          <a:xfrm>
            <a:off x="1371600" y="876341"/>
            <a:ext cx="1314450" cy="812800"/>
          </a:xfrm>
          <a:prstGeom prst="rect">
            <a:avLst/>
          </a:prstGeom>
        </p:spPr>
        <p:txBody>
          <a:bodyPr wrap="none" fromWordArt="1">
            <a:prstTxWarp prst="textPlain">
              <a:avLst>
                <a:gd name="adj" fmla="val 50000"/>
              </a:avLst>
            </a:prstTxWarp>
          </a:bodyPr>
          <a:lstStyle/>
          <a:p>
            <a:pPr algn="ctr"/>
            <a:endParaRPr lang="tr-TR" sz="2800" kern="10" dirty="0">
              <a:ln w="9525">
                <a:solidFill>
                  <a:srgbClr val="000000"/>
                </a:solidFill>
                <a:round/>
                <a:headEnd/>
                <a:tailEnd/>
              </a:ln>
              <a:solidFill>
                <a:srgbClr val="FFFFFF"/>
              </a:solidFill>
              <a:latin typeface="Arial Black"/>
            </a:endParaRPr>
          </a:p>
        </p:txBody>
      </p:sp>
      <p:sp>
        <p:nvSpPr>
          <p:cNvPr id="11" name="10 İçerik Yer Tutucusu"/>
          <p:cNvSpPr>
            <a:spLocks noGrp="1"/>
          </p:cNvSpPr>
          <p:nvPr>
            <p:ph sz="quarter" idx="2"/>
          </p:nvPr>
        </p:nvSpPr>
        <p:spPr>
          <a:xfrm>
            <a:off x="457200" y="2806743"/>
            <a:ext cx="5314950" cy="2476459"/>
          </a:xfrm>
        </p:spPr>
        <p:txBody>
          <a:bodyPr>
            <a:normAutofit/>
          </a:bodyPr>
          <a:lstStyle/>
          <a:p>
            <a:pPr marL="0" indent="0">
              <a:buNone/>
            </a:pPr>
            <a:r>
              <a:rPr lang="tr-TR" sz="2000" b="1" dirty="0" smtClean="0"/>
              <a:t>Okulumuzda geçen yıl  disiplin cezası alan öğrenci </a:t>
            </a:r>
            <a:r>
              <a:rPr lang="tr-TR" sz="2000" b="1" dirty="0"/>
              <a:t>0</a:t>
            </a:r>
            <a:r>
              <a:rPr lang="tr-TR" sz="2000" b="1" dirty="0" smtClean="0"/>
              <a:t> </a:t>
            </a:r>
            <a:r>
              <a:rPr lang="tr-TR" sz="2000" b="1" dirty="0" smtClean="0"/>
              <a:t>kişidir. Rehberlik çalışmaları kapsamında velilerimizle sürekli iletişim sağlanmakta ve veli toplantılarımızda çocuğa yaklaşım, ihmal ve istismar konularında bilgilendirmeler yapılmaktadır.</a:t>
            </a:r>
            <a:endParaRPr lang="tr-TR" sz="2000" b="1" dirty="0"/>
          </a:p>
        </p:txBody>
      </p:sp>
      <p:pic>
        <p:nvPicPr>
          <p:cNvPr id="31746" name="Picture 2" descr="D:\M.A.ERSOY Yıllığı\MEHMET AKİF ERSOY SLAYT\okullogosu\LOGO-ORTAOKUL.gif"/>
          <p:cNvPicPr>
            <a:picLocks noChangeAspect="1" noChangeArrowheads="1"/>
          </p:cNvPicPr>
          <p:nvPr/>
        </p:nvPicPr>
        <p:blipFill>
          <a:blip r:embed="rId2" cstate="print"/>
          <a:srcRect/>
          <a:stretch>
            <a:fillRect/>
          </a:stretch>
        </p:blipFill>
        <p:spPr bwMode="auto">
          <a:xfrm>
            <a:off x="5029200" y="-139659"/>
            <a:ext cx="1494857" cy="3049449"/>
          </a:xfrm>
          <a:prstGeom prst="rect">
            <a:avLst/>
          </a:prstGeom>
          <a:noFill/>
        </p:spPr>
      </p:pic>
      <p:sp>
        <p:nvSpPr>
          <p:cNvPr id="10" name="9 Metin kutusu"/>
          <p:cNvSpPr txBox="1"/>
          <p:nvPr/>
        </p:nvSpPr>
        <p:spPr>
          <a:xfrm>
            <a:off x="2286000" y="673142"/>
            <a:ext cx="2628900" cy="880241"/>
          </a:xfrm>
          <a:prstGeom prst="rect">
            <a:avLst/>
          </a:prstGeom>
          <a:noFill/>
        </p:spPr>
        <p:txBody>
          <a:bodyPr wrap="square" rtlCol="0">
            <a:spAutoFit/>
          </a:bodyPr>
          <a:lstStyle/>
          <a:p>
            <a:r>
              <a:rPr lang="tr-TR" sz="3200" b="1" dirty="0" smtClean="0"/>
              <a:t>DİSİPLİN DURUMU</a:t>
            </a:r>
            <a:endParaRPr lang="tr-TR" sz="3200" b="1"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1" y="262557"/>
            <a:ext cx="1676399" cy="1947244"/>
          </a:xfrm>
          <a:prstGeom prst="rect">
            <a:avLst/>
          </a:prstGeom>
        </p:spPr>
      </p:pic>
    </p:spTree>
  </p:cSld>
  <p:clrMapOvr>
    <a:masterClrMapping/>
  </p:clrMapOvr>
  <p:transition advTm="10406"/>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sz="half" idx="1"/>
          </p:nvPr>
        </p:nvSpPr>
        <p:spPr>
          <a:xfrm>
            <a:off x="533400" y="3124200"/>
            <a:ext cx="4171950" cy="5791200"/>
          </a:xfrm>
        </p:spPr>
        <p:txBody>
          <a:bodyPr/>
          <a:lstStyle/>
          <a:p>
            <a:pPr>
              <a:lnSpc>
                <a:spcPct val="80000"/>
              </a:lnSpc>
              <a:buNone/>
            </a:pPr>
            <a:r>
              <a:rPr lang="tr-TR" sz="1800" dirty="0" smtClean="0"/>
              <a:t>		</a:t>
            </a:r>
          </a:p>
          <a:p>
            <a:pPr>
              <a:lnSpc>
                <a:spcPct val="80000"/>
              </a:lnSpc>
              <a:buFontTx/>
              <a:buNone/>
            </a:pPr>
            <a:endParaRPr lang="tr-TR" sz="1800" dirty="0" smtClean="0"/>
          </a:p>
        </p:txBody>
      </p:sp>
      <p:sp>
        <p:nvSpPr>
          <p:cNvPr id="2058" name="WordArt 10"/>
          <p:cNvSpPr>
            <a:spLocks noChangeArrowheads="1" noChangeShapeType="1" noTextEdit="1"/>
          </p:cNvSpPr>
          <p:nvPr/>
        </p:nvSpPr>
        <p:spPr bwMode="auto">
          <a:xfrm>
            <a:off x="1371600" y="812800"/>
            <a:ext cx="1314450" cy="812800"/>
          </a:xfrm>
          <a:prstGeom prst="rect">
            <a:avLst/>
          </a:prstGeom>
        </p:spPr>
        <p:txBody>
          <a:bodyPr wrap="none" fromWordArt="1">
            <a:prstTxWarp prst="textPlain">
              <a:avLst>
                <a:gd name="adj" fmla="val 50000"/>
              </a:avLst>
            </a:prstTxWarp>
          </a:bodyPr>
          <a:lstStyle/>
          <a:p>
            <a:pPr algn="ctr"/>
            <a:endParaRPr lang="tr-TR" sz="2800" kern="10" dirty="0">
              <a:ln w="9525">
                <a:solidFill>
                  <a:srgbClr val="000000"/>
                </a:solidFill>
                <a:round/>
                <a:headEnd/>
                <a:tailEnd/>
              </a:ln>
              <a:solidFill>
                <a:srgbClr val="FFFFFF"/>
              </a:solidFill>
              <a:latin typeface="Arial Black"/>
            </a:endParaRPr>
          </a:p>
        </p:txBody>
      </p:sp>
      <p:graphicFrame>
        <p:nvGraphicFramePr>
          <p:cNvPr id="8" name="3 İçerik Yer Tutucusu"/>
          <p:cNvGraphicFramePr>
            <a:graphicFrameLocks/>
          </p:cNvGraphicFramePr>
          <p:nvPr>
            <p:extLst>
              <p:ext uri="{D42A27DB-BD31-4B8C-83A1-F6EECF244321}">
                <p14:modId xmlns:p14="http://schemas.microsoft.com/office/powerpoint/2010/main" val="5234151"/>
              </p:ext>
            </p:extLst>
          </p:nvPr>
        </p:nvGraphicFramePr>
        <p:xfrm>
          <a:off x="152400" y="2873854"/>
          <a:ext cx="6030999" cy="2744953"/>
        </p:xfrm>
        <a:graphic>
          <a:graphicData uri="http://schemas.openxmlformats.org/drawingml/2006/table">
            <a:tbl>
              <a:tblPr firstRow="1" bandRow="1">
                <a:tableStyleId>{5C22544A-7EE6-4342-B048-85BDC9FD1C3A}</a:tableStyleId>
              </a:tblPr>
              <a:tblGrid>
                <a:gridCol w="2916324"/>
                <a:gridCol w="3114675"/>
              </a:tblGrid>
              <a:tr h="174788">
                <a:tc>
                  <a:txBody>
                    <a:bodyPr/>
                    <a:lstStyle/>
                    <a:p>
                      <a:r>
                        <a:rPr lang="tr-TR" sz="1050" b="1" dirty="0" smtClean="0">
                          <a:solidFill>
                            <a:schemeClr val="tx1"/>
                          </a:solidFill>
                        </a:rPr>
                        <a:t>FEN LİSELERİ</a:t>
                      </a:r>
                      <a:endParaRPr lang="tr-TR" sz="1050" b="1" dirty="0">
                        <a:solidFill>
                          <a:schemeClr val="tx1"/>
                        </a:solidFill>
                      </a:endParaRPr>
                    </a:p>
                  </a:txBody>
                  <a:tcPr marL="68580" marR="68580" marT="60960" marB="60960">
                    <a:solidFill>
                      <a:schemeClr val="accent1">
                        <a:lumMod val="60000"/>
                        <a:lumOff val="40000"/>
                      </a:schemeClr>
                    </a:solidFill>
                  </a:tcPr>
                </a:tc>
                <a:tc>
                  <a:txBody>
                    <a:bodyPr/>
                    <a:lstStyle/>
                    <a:p>
                      <a:r>
                        <a:rPr lang="tr-TR" sz="1050" b="1" dirty="0" smtClean="0">
                          <a:solidFill>
                            <a:schemeClr val="tx1"/>
                          </a:solidFill>
                        </a:rPr>
                        <a:t>5</a:t>
                      </a:r>
                      <a:endParaRPr lang="tr-TR" sz="1050" b="1" dirty="0">
                        <a:solidFill>
                          <a:schemeClr val="tx1"/>
                        </a:solidFill>
                      </a:endParaRPr>
                    </a:p>
                  </a:txBody>
                  <a:tcPr marL="68580" marR="68580" marT="60960" marB="60960">
                    <a:solidFill>
                      <a:schemeClr val="accent1">
                        <a:lumMod val="60000"/>
                        <a:lumOff val="40000"/>
                      </a:schemeClr>
                    </a:solidFill>
                  </a:tcPr>
                </a:tc>
              </a:tr>
              <a:tr h="174788">
                <a:tc>
                  <a:txBody>
                    <a:bodyPr/>
                    <a:lstStyle/>
                    <a:p>
                      <a:r>
                        <a:rPr lang="tr-TR" sz="1050" b="1" dirty="0" smtClean="0">
                          <a:solidFill>
                            <a:schemeClr val="tx1"/>
                          </a:solidFill>
                        </a:rPr>
                        <a:t>SOSYAL BİLİMLER</a:t>
                      </a:r>
                      <a:endParaRPr lang="tr-TR" sz="1050" b="1" dirty="0">
                        <a:solidFill>
                          <a:schemeClr val="tx1"/>
                        </a:solidFill>
                      </a:endParaRPr>
                    </a:p>
                  </a:txBody>
                  <a:tcPr marL="68580" marR="68580" marT="60960" marB="60960">
                    <a:solidFill>
                      <a:schemeClr val="accent1">
                        <a:lumMod val="60000"/>
                        <a:lumOff val="40000"/>
                      </a:schemeClr>
                    </a:solidFill>
                  </a:tcPr>
                </a:tc>
                <a:tc>
                  <a:txBody>
                    <a:bodyPr/>
                    <a:lstStyle/>
                    <a:p>
                      <a:r>
                        <a:rPr lang="tr-TR" sz="1050" b="1" dirty="0" smtClean="0"/>
                        <a:t>1</a:t>
                      </a:r>
                      <a:endParaRPr lang="tr-TR" sz="1050" b="1" dirty="0"/>
                    </a:p>
                  </a:txBody>
                  <a:tcPr marL="68580" marR="68580" marT="60960" marB="60960">
                    <a:solidFill>
                      <a:schemeClr val="accent1">
                        <a:lumMod val="60000"/>
                        <a:lumOff val="40000"/>
                      </a:schemeClr>
                    </a:solidFill>
                  </a:tcPr>
                </a:tc>
              </a:tr>
              <a:tr h="174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050" b="1" dirty="0" smtClean="0">
                          <a:solidFill>
                            <a:schemeClr val="tx1"/>
                          </a:solidFill>
                        </a:rPr>
                        <a:t>ANADOLU LİSELERİ</a:t>
                      </a:r>
                    </a:p>
                  </a:txBody>
                  <a:tcPr marL="68580" marR="68580" marT="60960" marB="60960">
                    <a:solidFill>
                      <a:schemeClr val="accent1">
                        <a:lumMod val="60000"/>
                        <a:lumOff val="40000"/>
                      </a:schemeClr>
                    </a:solidFill>
                  </a:tcPr>
                </a:tc>
                <a:tc>
                  <a:txBody>
                    <a:bodyPr/>
                    <a:lstStyle/>
                    <a:p>
                      <a:r>
                        <a:rPr lang="tr-TR" sz="1050" b="1" dirty="0" smtClean="0"/>
                        <a:t>32</a:t>
                      </a:r>
                      <a:endParaRPr lang="tr-TR" sz="1050" b="1" dirty="0"/>
                    </a:p>
                  </a:txBody>
                  <a:tcPr marL="68580" marR="68580" marT="60960" marB="60960">
                    <a:solidFill>
                      <a:schemeClr val="accent1">
                        <a:lumMod val="60000"/>
                        <a:lumOff val="40000"/>
                      </a:schemeClr>
                    </a:solidFill>
                  </a:tcPr>
                </a:tc>
              </a:tr>
              <a:tr h="2913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050" b="1" dirty="0" smtClean="0">
                          <a:solidFill>
                            <a:schemeClr val="tx1"/>
                          </a:solidFill>
                        </a:rPr>
                        <a:t>MESLEKİ VE TEKNİK</a:t>
                      </a:r>
                      <a:r>
                        <a:rPr lang="tr-TR" sz="1050" b="1" baseline="0" dirty="0" smtClean="0">
                          <a:solidFill>
                            <a:schemeClr val="tx1"/>
                          </a:solidFill>
                        </a:rPr>
                        <a:t> ANADOLU</a:t>
                      </a:r>
                      <a:r>
                        <a:rPr lang="tr-TR" sz="1050" b="1" dirty="0" smtClean="0">
                          <a:solidFill>
                            <a:schemeClr val="tx1"/>
                          </a:solidFill>
                        </a:rPr>
                        <a:t> LİSELERİ</a:t>
                      </a:r>
                    </a:p>
                  </a:txBody>
                  <a:tcPr marL="68580" marR="68580" marT="60960" marB="60960">
                    <a:solidFill>
                      <a:schemeClr val="accent1">
                        <a:lumMod val="60000"/>
                        <a:lumOff val="40000"/>
                      </a:schemeClr>
                    </a:solidFill>
                  </a:tcPr>
                </a:tc>
                <a:tc>
                  <a:txBody>
                    <a:bodyPr/>
                    <a:lstStyle/>
                    <a:p>
                      <a:r>
                        <a:rPr lang="tr-TR" sz="1050" b="1" dirty="0" smtClean="0"/>
                        <a:t>26</a:t>
                      </a:r>
                      <a:endParaRPr lang="tr-TR" sz="1050" b="1" dirty="0"/>
                    </a:p>
                  </a:txBody>
                  <a:tcPr marL="68580" marR="68580" marT="60960" marB="60960">
                    <a:solidFill>
                      <a:schemeClr val="accent1">
                        <a:lumMod val="60000"/>
                        <a:lumOff val="40000"/>
                      </a:schemeClr>
                    </a:solidFill>
                  </a:tcPr>
                </a:tc>
              </a:tr>
              <a:tr h="2913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050" b="1" dirty="0" smtClean="0">
                          <a:solidFill>
                            <a:schemeClr val="tx1"/>
                          </a:solidFill>
                        </a:rPr>
                        <a:t>ANADOLU İMAM HATİP LİSELERİ</a:t>
                      </a:r>
                    </a:p>
                  </a:txBody>
                  <a:tcPr marL="68580" marR="68580" marT="60960" marB="60960">
                    <a:solidFill>
                      <a:schemeClr val="accent1">
                        <a:lumMod val="60000"/>
                        <a:lumOff val="40000"/>
                      </a:schemeClr>
                    </a:solidFill>
                  </a:tcPr>
                </a:tc>
                <a:tc>
                  <a:txBody>
                    <a:bodyPr/>
                    <a:lstStyle/>
                    <a:p>
                      <a:r>
                        <a:rPr lang="tr-TR" sz="1050" b="1" dirty="0" smtClean="0"/>
                        <a:t>25</a:t>
                      </a:r>
                      <a:endParaRPr lang="tr-TR" sz="1050" b="1" dirty="0"/>
                    </a:p>
                  </a:txBody>
                  <a:tcPr marL="68580" marR="68580" marT="60960" marB="60960">
                    <a:solidFill>
                      <a:schemeClr val="accent1">
                        <a:lumMod val="60000"/>
                        <a:lumOff val="40000"/>
                      </a:schemeClr>
                    </a:solidFill>
                  </a:tcPr>
                </a:tc>
              </a:tr>
              <a:tr h="4078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05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sz="1050" b="1" dirty="0" smtClean="0">
                          <a:solidFill>
                            <a:schemeClr val="tx1"/>
                          </a:solidFill>
                        </a:rPr>
                        <a:t>AÇIK LİSE</a:t>
                      </a:r>
                    </a:p>
                    <a:p>
                      <a:pPr marL="0" marR="0" indent="0" algn="l" defTabSz="914400" rtl="0" eaLnBrk="1" fontAlgn="auto" latinLnBrk="0" hangingPunct="1">
                        <a:lnSpc>
                          <a:spcPct val="100000"/>
                        </a:lnSpc>
                        <a:spcBef>
                          <a:spcPts val="0"/>
                        </a:spcBef>
                        <a:spcAft>
                          <a:spcPts val="0"/>
                        </a:spcAft>
                        <a:buClrTx/>
                        <a:buSzTx/>
                        <a:buFontTx/>
                        <a:buNone/>
                        <a:tabLst/>
                        <a:defRPr/>
                      </a:pPr>
                      <a:endParaRPr lang="tr-TR" sz="1050" b="1" dirty="0" smtClean="0">
                        <a:solidFill>
                          <a:schemeClr val="tx1"/>
                        </a:solidFill>
                      </a:endParaRPr>
                    </a:p>
                  </a:txBody>
                  <a:tcPr marL="68580" marR="68580" marT="60960" marB="60960">
                    <a:solidFill>
                      <a:schemeClr val="accent1">
                        <a:lumMod val="60000"/>
                        <a:lumOff val="40000"/>
                      </a:schemeClr>
                    </a:solidFill>
                  </a:tcPr>
                </a:tc>
                <a:tc>
                  <a:txBody>
                    <a:bodyPr/>
                    <a:lstStyle/>
                    <a:p>
                      <a:r>
                        <a:rPr lang="tr-TR" sz="1050" b="1" dirty="0" smtClean="0"/>
                        <a:t>11</a:t>
                      </a:r>
                      <a:endParaRPr lang="tr-TR" sz="1050" b="1" dirty="0"/>
                    </a:p>
                  </a:txBody>
                  <a:tcPr marL="68580" marR="68580" marT="60960" marB="60960">
                    <a:solidFill>
                      <a:schemeClr val="accent1">
                        <a:lumMod val="60000"/>
                        <a:lumOff val="40000"/>
                      </a:schemeClr>
                    </a:solidFill>
                  </a:tcPr>
                </a:tc>
              </a:tr>
              <a:tr h="202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050" b="1" dirty="0" smtClean="0">
                          <a:solidFill>
                            <a:schemeClr val="tx1"/>
                          </a:solidFill>
                        </a:rPr>
                        <a:t>PROJE OKULLARI</a:t>
                      </a:r>
                    </a:p>
                  </a:txBody>
                  <a:tcPr marL="68580" marR="68580" marT="60960" marB="60960">
                    <a:solidFill>
                      <a:schemeClr val="accent1">
                        <a:lumMod val="60000"/>
                        <a:lumOff val="40000"/>
                      </a:schemeClr>
                    </a:solidFill>
                  </a:tcPr>
                </a:tc>
                <a:tc>
                  <a:txBody>
                    <a:bodyPr/>
                    <a:lstStyle/>
                    <a:p>
                      <a:r>
                        <a:rPr lang="tr-TR" sz="1050" b="1" dirty="0" smtClean="0"/>
                        <a:t>1</a:t>
                      </a:r>
                      <a:endParaRPr lang="tr-TR" sz="1050" b="1" dirty="0"/>
                    </a:p>
                  </a:txBody>
                  <a:tcPr marL="68580" marR="68580" marT="60960" marB="60960">
                    <a:solidFill>
                      <a:schemeClr val="accent1">
                        <a:lumMod val="60000"/>
                        <a:lumOff val="40000"/>
                      </a:schemeClr>
                    </a:solidFill>
                  </a:tcPr>
                </a:tc>
              </a:tr>
              <a:tr h="238505">
                <a:tc>
                  <a:txBody>
                    <a:bodyPr/>
                    <a:lstStyle/>
                    <a:p>
                      <a:r>
                        <a:rPr lang="tr-TR" sz="1050" b="1" dirty="0" smtClean="0">
                          <a:solidFill>
                            <a:schemeClr val="tx1"/>
                          </a:solidFill>
                        </a:rPr>
                        <a:t>TOPLAM</a:t>
                      </a:r>
                      <a:endParaRPr lang="tr-TR" sz="1050" b="1" dirty="0">
                        <a:solidFill>
                          <a:schemeClr val="tx1"/>
                        </a:solidFill>
                      </a:endParaRPr>
                    </a:p>
                  </a:txBody>
                  <a:tcPr marL="68580" marR="68580" marT="60960" marB="60960">
                    <a:solidFill>
                      <a:schemeClr val="accent1">
                        <a:lumMod val="60000"/>
                        <a:lumOff val="40000"/>
                      </a:schemeClr>
                    </a:solidFill>
                  </a:tcPr>
                </a:tc>
                <a:tc>
                  <a:txBody>
                    <a:bodyPr/>
                    <a:lstStyle/>
                    <a:p>
                      <a:r>
                        <a:rPr lang="tr-TR" sz="1050" b="1" dirty="0" smtClean="0"/>
                        <a:t>101</a:t>
                      </a:r>
                      <a:endParaRPr lang="tr-TR" sz="1050" b="1" dirty="0"/>
                    </a:p>
                  </a:txBody>
                  <a:tcPr marL="68580" marR="68580" marT="60960" marB="60960">
                    <a:solidFill>
                      <a:schemeClr val="accent1">
                        <a:lumMod val="60000"/>
                        <a:lumOff val="40000"/>
                      </a:schemeClr>
                    </a:solidFill>
                  </a:tcPr>
                </a:tc>
              </a:tr>
            </a:tbl>
          </a:graphicData>
        </a:graphic>
      </p:graphicFrame>
      <p:sp>
        <p:nvSpPr>
          <p:cNvPr id="9" name="8 Metin kutusu"/>
          <p:cNvSpPr txBox="1"/>
          <p:nvPr/>
        </p:nvSpPr>
        <p:spPr>
          <a:xfrm>
            <a:off x="313365" y="2006762"/>
            <a:ext cx="5086350" cy="830997"/>
          </a:xfrm>
          <a:prstGeom prst="rect">
            <a:avLst/>
          </a:prstGeom>
          <a:solidFill>
            <a:schemeClr val="accent1">
              <a:lumMod val="60000"/>
              <a:lumOff val="4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tr-TR" sz="2000" b="1" dirty="0" smtClean="0">
                <a:solidFill>
                  <a:schemeClr val="tx1"/>
                </a:solidFill>
              </a:rPr>
              <a:t>LGS ve YEREL SONUCU LİSELERE YERLEŞTİRME </a:t>
            </a:r>
            <a:r>
              <a:rPr lang="tr-TR" sz="2000" b="1" dirty="0" smtClean="0">
                <a:solidFill>
                  <a:schemeClr val="tx1"/>
                </a:solidFill>
              </a:rPr>
              <a:t>SAYILARIMIZ (2019-2020)</a:t>
            </a:r>
            <a:endParaRPr lang="tr-TR" sz="2000" b="1" dirty="0">
              <a:solidFill>
                <a:schemeClr val="tx1"/>
              </a:solidFill>
            </a:endParaRPr>
          </a:p>
        </p:txBody>
      </p:sp>
      <p:pic>
        <p:nvPicPr>
          <p:cNvPr id="31746" name="Picture 2" descr="D:\M.A.ERSOY Yıllığı\MEHMET AKİF ERSOY SLAYT\okullogosu\LOGO-ORTAOKUL.gif"/>
          <p:cNvPicPr>
            <a:picLocks noChangeAspect="1" noChangeArrowheads="1"/>
          </p:cNvPicPr>
          <p:nvPr/>
        </p:nvPicPr>
        <p:blipFill>
          <a:blip r:embed="rId2" cstate="print"/>
          <a:srcRect/>
          <a:stretch>
            <a:fillRect/>
          </a:stretch>
        </p:blipFill>
        <p:spPr bwMode="auto">
          <a:xfrm>
            <a:off x="5129614" y="-199255"/>
            <a:ext cx="1399373" cy="2854665"/>
          </a:xfrm>
          <a:prstGeom prst="rect">
            <a:avLst/>
          </a:prstGeom>
          <a:noFill/>
        </p:spPr>
      </p:pic>
      <p:sp>
        <p:nvSpPr>
          <p:cNvPr id="10" name="9 Metin kutusu"/>
          <p:cNvSpPr txBox="1"/>
          <p:nvPr/>
        </p:nvSpPr>
        <p:spPr>
          <a:xfrm>
            <a:off x="1268873" y="507999"/>
            <a:ext cx="4114800" cy="781752"/>
          </a:xfrm>
          <a:prstGeom prst="rect">
            <a:avLst/>
          </a:prstGeom>
          <a:noFill/>
        </p:spPr>
        <p:txBody>
          <a:bodyPr wrap="square" rtlCol="0">
            <a:spAutoFit/>
          </a:bodyPr>
          <a:lstStyle/>
          <a:p>
            <a:r>
              <a:rPr lang="tr-TR" sz="2800" b="1" dirty="0" smtClean="0">
                <a:solidFill>
                  <a:schemeClr val="bg1"/>
                </a:solidFill>
              </a:rPr>
              <a:t>ÖĞRENCİ BAŞARI DURUMU</a:t>
            </a:r>
            <a:endParaRPr lang="tr-TR" sz="2800" b="1" dirty="0">
              <a:solidFill>
                <a:schemeClr val="bg1"/>
              </a:solidFill>
            </a:endParaRPr>
          </a:p>
        </p:txBody>
      </p:sp>
      <p:graphicFrame>
        <p:nvGraphicFramePr>
          <p:cNvPr id="11" name="3 İçerik Yer Tutucusu"/>
          <p:cNvGraphicFramePr>
            <a:graphicFrameLocks/>
          </p:cNvGraphicFramePr>
          <p:nvPr>
            <p:extLst>
              <p:ext uri="{D42A27DB-BD31-4B8C-83A1-F6EECF244321}">
                <p14:modId xmlns:p14="http://schemas.microsoft.com/office/powerpoint/2010/main" val="527629986"/>
              </p:ext>
            </p:extLst>
          </p:nvPr>
        </p:nvGraphicFramePr>
        <p:xfrm>
          <a:off x="152400" y="5715000"/>
          <a:ext cx="6030999" cy="2030426"/>
        </p:xfrm>
        <a:graphic>
          <a:graphicData uri="http://schemas.openxmlformats.org/drawingml/2006/table">
            <a:tbl>
              <a:tblPr firstRow="1" bandRow="1">
                <a:tableStyleId>{5C22544A-7EE6-4342-B048-85BDC9FD1C3A}</a:tableStyleId>
              </a:tblPr>
              <a:tblGrid>
                <a:gridCol w="2916324"/>
                <a:gridCol w="3114675"/>
              </a:tblGrid>
              <a:tr h="174788">
                <a:tc>
                  <a:txBody>
                    <a:bodyPr/>
                    <a:lstStyle/>
                    <a:p>
                      <a:r>
                        <a:rPr lang="tr-TR" sz="1050" b="1" dirty="0" smtClean="0">
                          <a:solidFill>
                            <a:schemeClr val="tx1"/>
                          </a:solidFill>
                        </a:rPr>
                        <a:t>Mezun</a:t>
                      </a:r>
                      <a:r>
                        <a:rPr lang="tr-TR" sz="1050" b="1" baseline="0" dirty="0" smtClean="0">
                          <a:solidFill>
                            <a:schemeClr val="tx1"/>
                          </a:solidFill>
                        </a:rPr>
                        <a:t> Sayısı</a:t>
                      </a:r>
                      <a:endParaRPr lang="tr-TR" sz="1050" b="1" dirty="0">
                        <a:solidFill>
                          <a:schemeClr val="tx1"/>
                        </a:solidFill>
                      </a:endParaRPr>
                    </a:p>
                  </a:txBody>
                  <a:tcPr marL="68580" marR="68580" marT="60960" marB="60960">
                    <a:solidFill>
                      <a:schemeClr val="accent1">
                        <a:lumMod val="60000"/>
                        <a:lumOff val="40000"/>
                      </a:schemeClr>
                    </a:solidFill>
                  </a:tcPr>
                </a:tc>
                <a:tc>
                  <a:txBody>
                    <a:bodyPr/>
                    <a:lstStyle/>
                    <a:p>
                      <a:r>
                        <a:rPr lang="tr-TR" sz="1050" b="1" dirty="0" smtClean="0">
                          <a:solidFill>
                            <a:schemeClr val="tx1"/>
                          </a:solidFill>
                        </a:rPr>
                        <a:t>101</a:t>
                      </a:r>
                      <a:endParaRPr lang="tr-TR" sz="1050" b="1" dirty="0">
                        <a:solidFill>
                          <a:schemeClr val="tx1"/>
                        </a:solidFill>
                      </a:endParaRPr>
                    </a:p>
                  </a:txBody>
                  <a:tcPr marL="68580" marR="68580" marT="60960" marB="60960">
                    <a:solidFill>
                      <a:schemeClr val="accent1">
                        <a:lumMod val="60000"/>
                        <a:lumOff val="40000"/>
                      </a:schemeClr>
                    </a:solidFill>
                  </a:tcPr>
                </a:tc>
              </a:tr>
              <a:tr h="174788">
                <a:tc>
                  <a:txBody>
                    <a:bodyPr/>
                    <a:lstStyle/>
                    <a:p>
                      <a:r>
                        <a:rPr lang="tr-TR" sz="1050" b="1" dirty="0" smtClean="0">
                          <a:solidFill>
                            <a:schemeClr val="tx1"/>
                          </a:solidFill>
                        </a:rPr>
                        <a:t>Sınava Giren</a:t>
                      </a:r>
                      <a:endParaRPr lang="tr-TR" sz="1050" b="1" dirty="0">
                        <a:solidFill>
                          <a:schemeClr val="tx1"/>
                        </a:solidFill>
                      </a:endParaRPr>
                    </a:p>
                  </a:txBody>
                  <a:tcPr marL="68580" marR="68580" marT="60960" marB="60960">
                    <a:solidFill>
                      <a:schemeClr val="accent1">
                        <a:lumMod val="60000"/>
                        <a:lumOff val="40000"/>
                      </a:schemeClr>
                    </a:solidFill>
                  </a:tcPr>
                </a:tc>
                <a:tc>
                  <a:txBody>
                    <a:bodyPr/>
                    <a:lstStyle/>
                    <a:p>
                      <a:r>
                        <a:rPr lang="tr-TR" sz="1050" b="1" dirty="0" smtClean="0"/>
                        <a:t>92</a:t>
                      </a:r>
                      <a:endParaRPr lang="tr-TR" sz="1050" b="1" dirty="0"/>
                    </a:p>
                  </a:txBody>
                  <a:tcPr marL="68580" marR="68580" marT="60960" marB="60960">
                    <a:solidFill>
                      <a:schemeClr val="accent1">
                        <a:lumMod val="60000"/>
                        <a:lumOff val="40000"/>
                      </a:schemeClr>
                    </a:solidFill>
                  </a:tcPr>
                </a:tc>
              </a:tr>
              <a:tr h="174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050" b="1" dirty="0" smtClean="0">
                          <a:solidFill>
                            <a:schemeClr val="tx1"/>
                          </a:solidFill>
                        </a:rPr>
                        <a:t>Yerel Yerleşen</a:t>
                      </a:r>
                      <a:endParaRPr lang="tr-TR" sz="1050" b="1" dirty="0" smtClean="0">
                        <a:solidFill>
                          <a:schemeClr val="tx1"/>
                        </a:solidFill>
                      </a:endParaRPr>
                    </a:p>
                  </a:txBody>
                  <a:tcPr marL="68580" marR="68580" marT="60960" marB="60960">
                    <a:solidFill>
                      <a:schemeClr val="accent1">
                        <a:lumMod val="60000"/>
                        <a:lumOff val="40000"/>
                      </a:schemeClr>
                    </a:solidFill>
                  </a:tcPr>
                </a:tc>
                <a:tc>
                  <a:txBody>
                    <a:bodyPr/>
                    <a:lstStyle/>
                    <a:p>
                      <a:r>
                        <a:rPr lang="tr-TR" sz="1050" b="1" dirty="0" smtClean="0"/>
                        <a:t>83</a:t>
                      </a:r>
                      <a:endParaRPr lang="tr-TR" sz="1050" b="1" dirty="0"/>
                    </a:p>
                  </a:txBody>
                  <a:tcPr marL="68580" marR="68580" marT="60960" marB="60960">
                    <a:solidFill>
                      <a:schemeClr val="accent1">
                        <a:lumMod val="60000"/>
                        <a:lumOff val="40000"/>
                      </a:schemeClr>
                    </a:solidFill>
                  </a:tcPr>
                </a:tc>
              </a:tr>
              <a:tr h="2913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050" b="1" dirty="0" smtClean="0">
                          <a:solidFill>
                            <a:schemeClr val="tx1"/>
                          </a:solidFill>
                        </a:rPr>
                        <a:t>Sınavla Yerleşen</a:t>
                      </a:r>
                      <a:endParaRPr lang="tr-TR" sz="1050" b="1" dirty="0" smtClean="0">
                        <a:solidFill>
                          <a:schemeClr val="tx1"/>
                        </a:solidFill>
                      </a:endParaRPr>
                    </a:p>
                  </a:txBody>
                  <a:tcPr marL="68580" marR="68580" marT="60960" marB="60960">
                    <a:solidFill>
                      <a:schemeClr val="accent1">
                        <a:lumMod val="60000"/>
                        <a:lumOff val="40000"/>
                      </a:schemeClr>
                    </a:solidFill>
                  </a:tcPr>
                </a:tc>
                <a:tc>
                  <a:txBody>
                    <a:bodyPr/>
                    <a:lstStyle/>
                    <a:p>
                      <a:r>
                        <a:rPr lang="tr-TR" sz="1050" b="1" dirty="0" smtClean="0"/>
                        <a:t>7</a:t>
                      </a:r>
                      <a:endParaRPr lang="tr-TR" sz="1050" b="1" dirty="0"/>
                    </a:p>
                  </a:txBody>
                  <a:tcPr marL="68580" marR="68580" marT="60960" marB="60960">
                    <a:solidFill>
                      <a:schemeClr val="accent1">
                        <a:lumMod val="60000"/>
                        <a:lumOff val="40000"/>
                      </a:schemeClr>
                    </a:solidFill>
                  </a:tcPr>
                </a:tc>
              </a:tr>
              <a:tr h="2913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050" b="1" dirty="0" smtClean="0">
                          <a:solidFill>
                            <a:schemeClr val="tx1"/>
                          </a:solidFill>
                        </a:rPr>
                        <a:t>Puan Ortalaması</a:t>
                      </a:r>
                      <a:endParaRPr lang="tr-TR" sz="1050" b="1" dirty="0" smtClean="0">
                        <a:solidFill>
                          <a:schemeClr val="tx1"/>
                        </a:solidFill>
                      </a:endParaRPr>
                    </a:p>
                  </a:txBody>
                  <a:tcPr marL="68580" marR="68580" marT="60960" marB="60960">
                    <a:solidFill>
                      <a:schemeClr val="accent1">
                        <a:lumMod val="60000"/>
                        <a:lumOff val="40000"/>
                      </a:schemeClr>
                    </a:solidFill>
                  </a:tcPr>
                </a:tc>
                <a:tc>
                  <a:txBody>
                    <a:bodyPr/>
                    <a:lstStyle/>
                    <a:p>
                      <a:r>
                        <a:rPr lang="tr-TR" sz="1050" b="1" dirty="0" smtClean="0"/>
                        <a:t>275</a:t>
                      </a:r>
                      <a:endParaRPr lang="tr-TR" sz="1050" b="1" dirty="0"/>
                    </a:p>
                  </a:txBody>
                  <a:tcPr marL="68580" marR="68580" marT="60960" marB="60960">
                    <a:solidFill>
                      <a:schemeClr val="accent1">
                        <a:lumMod val="60000"/>
                        <a:lumOff val="40000"/>
                      </a:schemeClr>
                    </a:solidFill>
                  </a:tcPr>
                </a:tc>
              </a:tr>
              <a:tr h="4765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05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sz="1050" b="1" dirty="0" smtClean="0">
                          <a:solidFill>
                            <a:schemeClr val="tx1"/>
                          </a:solidFill>
                        </a:rPr>
                        <a:t>Yüzdelik Ortalama</a:t>
                      </a:r>
                      <a:endParaRPr lang="tr-TR" sz="105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tr-TR" sz="1050" b="1" dirty="0" smtClean="0">
                        <a:solidFill>
                          <a:schemeClr val="tx1"/>
                        </a:solidFill>
                      </a:endParaRPr>
                    </a:p>
                  </a:txBody>
                  <a:tcPr marL="68580" marR="68580" marT="60960" marB="60960">
                    <a:solidFill>
                      <a:schemeClr val="accent1">
                        <a:lumMod val="60000"/>
                        <a:lumOff val="40000"/>
                      </a:schemeClr>
                    </a:solidFill>
                  </a:tcPr>
                </a:tc>
                <a:tc>
                  <a:txBody>
                    <a:bodyPr/>
                    <a:lstStyle/>
                    <a:p>
                      <a:r>
                        <a:rPr lang="tr-TR" sz="1050" b="1" dirty="0" smtClean="0"/>
                        <a:t>53</a:t>
                      </a:r>
                      <a:endParaRPr lang="tr-TR" sz="1050" b="1" dirty="0"/>
                    </a:p>
                  </a:txBody>
                  <a:tcPr marL="68580" marR="68580" marT="60960" marB="60960">
                    <a:solidFill>
                      <a:schemeClr val="accent1">
                        <a:lumMod val="60000"/>
                        <a:lumOff val="40000"/>
                      </a:schemeClr>
                    </a:solidFill>
                  </a:tcPr>
                </a:tc>
              </a:tr>
            </a:tbl>
          </a:graphicData>
        </a:graphic>
      </p:graphicFrame>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1" y="262557"/>
            <a:ext cx="1676399" cy="1490043"/>
          </a:xfrm>
          <a:prstGeom prst="rect">
            <a:avLst/>
          </a:prstGeom>
        </p:spPr>
      </p:pic>
    </p:spTree>
  </p:cSld>
  <p:clrMapOvr>
    <a:masterClrMapping/>
  </p:clrMapOvr>
  <p:transition advTm="10406"/>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D:\M.A.ERSOY Yıllığı\MEHMET AKİF ERSOY SLAYT\okullogosu\LOGO-ORTAOKUL.gif"/>
          <p:cNvPicPr>
            <a:picLocks noChangeAspect="1" noChangeArrowheads="1"/>
          </p:cNvPicPr>
          <p:nvPr/>
        </p:nvPicPr>
        <p:blipFill>
          <a:blip r:embed="rId2" cstate="print"/>
          <a:srcRect/>
          <a:stretch>
            <a:fillRect/>
          </a:stretch>
        </p:blipFill>
        <p:spPr bwMode="auto">
          <a:xfrm>
            <a:off x="4724400" y="-203201"/>
            <a:ext cx="1856807" cy="3049449"/>
          </a:xfrm>
          <a:prstGeom prst="rect">
            <a:avLst/>
          </a:prstGeom>
          <a:noFill/>
        </p:spPr>
      </p:pic>
      <p:sp>
        <p:nvSpPr>
          <p:cNvPr id="29699" name="Rectangle 3"/>
          <p:cNvSpPr>
            <a:spLocks noGrp="1" noChangeArrowheads="1"/>
          </p:cNvSpPr>
          <p:nvPr>
            <p:ph type="body" sz="half" idx="1"/>
          </p:nvPr>
        </p:nvSpPr>
        <p:spPr>
          <a:xfrm>
            <a:off x="514350" y="3149600"/>
            <a:ext cx="4171950" cy="5791200"/>
          </a:xfrm>
        </p:spPr>
        <p:txBody>
          <a:bodyPr/>
          <a:lstStyle/>
          <a:p>
            <a:pPr>
              <a:lnSpc>
                <a:spcPct val="80000"/>
              </a:lnSpc>
              <a:buNone/>
            </a:pPr>
            <a:r>
              <a:rPr lang="tr-TR" sz="1800" dirty="0" smtClean="0"/>
              <a:t>		</a:t>
            </a:r>
          </a:p>
          <a:p>
            <a:pPr>
              <a:lnSpc>
                <a:spcPct val="80000"/>
              </a:lnSpc>
              <a:buFontTx/>
              <a:buNone/>
            </a:pPr>
            <a:endParaRPr lang="tr-TR" sz="1800" dirty="0" smtClean="0"/>
          </a:p>
        </p:txBody>
      </p:sp>
      <p:sp>
        <p:nvSpPr>
          <p:cNvPr id="11" name="10 İçerik Yer Tutucusu"/>
          <p:cNvSpPr>
            <a:spLocks noGrp="1"/>
          </p:cNvSpPr>
          <p:nvPr>
            <p:ph sz="quarter" idx="2"/>
          </p:nvPr>
        </p:nvSpPr>
        <p:spPr>
          <a:xfrm>
            <a:off x="285750" y="2540001"/>
            <a:ext cx="6229350" cy="5628217"/>
          </a:xfrm>
        </p:spPr>
        <p:txBody>
          <a:bodyPr/>
          <a:lstStyle/>
          <a:p>
            <a:pPr>
              <a:buNone/>
            </a:pPr>
            <a:r>
              <a:rPr lang="tr-TR" sz="2000" dirty="0" smtClean="0"/>
              <a:t> </a:t>
            </a:r>
          </a:p>
          <a:p>
            <a:endParaRPr lang="tr-TR" sz="2000" dirty="0"/>
          </a:p>
        </p:txBody>
      </p:sp>
      <p:sp>
        <p:nvSpPr>
          <p:cNvPr id="2058" name="WordArt 10"/>
          <p:cNvSpPr>
            <a:spLocks noChangeArrowheads="1" noChangeShapeType="1" noTextEdit="1"/>
          </p:cNvSpPr>
          <p:nvPr/>
        </p:nvSpPr>
        <p:spPr bwMode="auto">
          <a:xfrm>
            <a:off x="1371600" y="812800"/>
            <a:ext cx="1314450" cy="812800"/>
          </a:xfrm>
          <a:prstGeom prst="rect">
            <a:avLst/>
          </a:prstGeom>
        </p:spPr>
        <p:txBody>
          <a:bodyPr wrap="none" fromWordArt="1">
            <a:prstTxWarp prst="textPlain">
              <a:avLst>
                <a:gd name="adj" fmla="val 50000"/>
              </a:avLst>
            </a:prstTxWarp>
          </a:bodyPr>
          <a:lstStyle/>
          <a:p>
            <a:pPr algn="ctr"/>
            <a:endParaRPr lang="tr-TR" sz="2800" kern="10" dirty="0">
              <a:ln w="9525">
                <a:solidFill>
                  <a:srgbClr val="000000"/>
                </a:solidFill>
                <a:round/>
                <a:headEnd/>
                <a:tailEnd/>
              </a:ln>
              <a:solidFill>
                <a:srgbClr val="FFFFFF"/>
              </a:solidFill>
              <a:latin typeface="Arial Black"/>
            </a:endParaRPr>
          </a:p>
        </p:txBody>
      </p:sp>
      <p:sp>
        <p:nvSpPr>
          <p:cNvPr id="10" name="9 Metin kutusu"/>
          <p:cNvSpPr txBox="1"/>
          <p:nvPr/>
        </p:nvSpPr>
        <p:spPr>
          <a:xfrm>
            <a:off x="1371600" y="508001"/>
            <a:ext cx="4114800" cy="781752"/>
          </a:xfrm>
          <a:prstGeom prst="rect">
            <a:avLst/>
          </a:prstGeom>
          <a:noFill/>
        </p:spPr>
        <p:txBody>
          <a:bodyPr wrap="square" rtlCol="0">
            <a:spAutoFit/>
          </a:bodyPr>
          <a:lstStyle/>
          <a:p>
            <a:r>
              <a:rPr lang="tr-TR" sz="2800" b="1" dirty="0" smtClean="0">
                <a:solidFill>
                  <a:schemeClr val="bg1"/>
                </a:solidFill>
              </a:rPr>
              <a:t>ÖĞRENCİ BAŞARI DURUMU</a:t>
            </a:r>
            <a:endParaRPr lang="tr-TR" sz="2800" b="1" dirty="0">
              <a:solidFill>
                <a:schemeClr val="bg1"/>
              </a:solidFill>
            </a:endParaRPr>
          </a:p>
        </p:txBody>
      </p:sp>
      <p:graphicFrame>
        <p:nvGraphicFramePr>
          <p:cNvPr id="12" name="11 Tablo"/>
          <p:cNvGraphicFramePr>
            <a:graphicFrameLocks noGrp="1"/>
          </p:cNvGraphicFramePr>
          <p:nvPr>
            <p:extLst>
              <p:ext uri="{D42A27DB-BD31-4B8C-83A1-F6EECF244321}">
                <p14:modId xmlns:p14="http://schemas.microsoft.com/office/powerpoint/2010/main" val="3144187336"/>
              </p:ext>
            </p:extLst>
          </p:nvPr>
        </p:nvGraphicFramePr>
        <p:xfrm>
          <a:off x="381000" y="2743200"/>
          <a:ext cx="5562600" cy="5882640"/>
        </p:xfrm>
        <a:graphic>
          <a:graphicData uri="http://schemas.openxmlformats.org/drawingml/2006/table">
            <a:tbl>
              <a:tblPr firstRow="1" bandRow="1">
                <a:tableStyleId>{5C22544A-7EE6-4342-B048-85BDC9FD1C3A}</a:tableStyleId>
              </a:tblPr>
              <a:tblGrid>
                <a:gridCol w="3963353"/>
                <a:gridCol w="1599247"/>
              </a:tblGrid>
              <a:tr h="419100">
                <a:tc gridSpan="2">
                  <a:txBody>
                    <a:bodyPr/>
                    <a:lstStyle/>
                    <a:p>
                      <a:r>
                        <a:rPr lang="tr-TR" sz="2000" b="1" dirty="0" smtClean="0"/>
                        <a:t>Öğrenci başarı durumu</a:t>
                      </a:r>
                      <a:endParaRPr lang="tr-TR" sz="2000" b="1" dirty="0"/>
                    </a:p>
                  </a:txBody>
                  <a:tcPr marL="68580" marR="68580" marT="60960" marB="60960"/>
                </a:tc>
                <a:tc hMerge="1">
                  <a:txBody>
                    <a:bodyPr/>
                    <a:lstStyle/>
                    <a:p>
                      <a:endParaRPr lang="tr-TR" dirty="0"/>
                    </a:p>
                  </a:txBody>
                  <a:tcPr/>
                </a:tc>
              </a:tr>
              <a:tr h="1047750">
                <a:tc>
                  <a:txBody>
                    <a:bodyPr/>
                    <a:lstStyle/>
                    <a:p>
                      <a:r>
                        <a:rPr lang="tr-TR" sz="2000" kern="1200" dirty="0" smtClean="0">
                          <a:solidFill>
                            <a:schemeClr val="dk1"/>
                          </a:solidFill>
                          <a:latin typeface="+mn-lt"/>
                          <a:ea typeface="+mn-ea"/>
                          <a:cs typeface="+mn-cs"/>
                        </a:rPr>
                        <a:t>Ulusal/Uluslararası etkinliklere katılan öğrenci sayısı (Yarışma, proje)</a:t>
                      </a:r>
                      <a:endParaRPr lang="tr-TR" sz="2000" dirty="0"/>
                    </a:p>
                  </a:txBody>
                  <a:tcPr marL="68580" marR="68580" marT="60960" marB="60960"/>
                </a:tc>
                <a:tc>
                  <a:txBody>
                    <a:bodyPr/>
                    <a:lstStyle/>
                    <a:p>
                      <a:r>
                        <a:rPr lang="tr-TR" sz="2000" dirty="0" smtClean="0"/>
                        <a:t>-</a:t>
                      </a:r>
                      <a:endParaRPr lang="tr-TR" sz="2000" dirty="0"/>
                    </a:p>
                  </a:txBody>
                  <a:tcPr marL="68580" marR="68580" marT="60960" marB="60960"/>
                </a:tc>
              </a:tr>
              <a:tr h="1047750">
                <a:tc>
                  <a:txBody>
                    <a:bodyPr/>
                    <a:lstStyle/>
                    <a:p>
                      <a:r>
                        <a:rPr lang="tr-TR" sz="2000" kern="1200" dirty="0" smtClean="0">
                          <a:solidFill>
                            <a:schemeClr val="dk1"/>
                          </a:solidFill>
                          <a:latin typeface="+mn-lt"/>
                          <a:ea typeface="+mn-ea"/>
                          <a:cs typeface="+mn-cs"/>
                        </a:rPr>
                        <a:t>İl genelinde düzenlenen etkinliklere katılan öğrenci sayısı (Yarışma, proje)</a:t>
                      </a:r>
                      <a:endParaRPr lang="tr-TR" sz="2000" dirty="0"/>
                    </a:p>
                  </a:txBody>
                  <a:tcPr marL="68580" marR="68580" marT="60960" marB="60960"/>
                </a:tc>
                <a:tc>
                  <a:txBody>
                    <a:bodyPr/>
                    <a:lstStyle/>
                    <a:p>
                      <a:r>
                        <a:rPr lang="tr-TR" sz="2000" dirty="0" smtClean="0"/>
                        <a:t>1</a:t>
                      </a:r>
                      <a:endParaRPr lang="tr-TR" sz="2000" dirty="0"/>
                    </a:p>
                  </a:txBody>
                  <a:tcPr marL="68580" marR="68580" marT="60960" marB="60960"/>
                </a:tc>
              </a:tr>
              <a:tr h="733425">
                <a:tc>
                  <a:txBody>
                    <a:bodyPr/>
                    <a:lstStyle/>
                    <a:p>
                      <a:r>
                        <a:rPr lang="tr-TR" sz="2000" kern="1200" dirty="0" smtClean="0">
                          <a:solidFill>
                            <a:schemeClr val="dk1"/>
                          </a:solidFill>
                          <a:latin typeface="+mn-lt"/>
                          <a:ea typeface="+mn-ea"/>
                          <a:cs typeface="+mn-cs"/>
                        </a:rPr>
                        <a:t>Yapılan Sosyal Etkinlik Sayısı</a:t>
                      </a:r>
                      <a:endParaRPr lang="tr-TR" sz="2000" dirty="0"/>
                    </a:p>
                  </a:txBody>
                  <a:tcPr marL="68580" marR="68580" marT="60960" marB="60960"/>
                </a:tc>
                <a:tc>
                  <a:txBody>
                    <a:bodyPr/>
                    <a:lstStyle/>
                    <a:p>
                      <a:r>
                        <a:rPr lang="tr-TR" sz="2000" dirty="0" smtClean="0"/>
                        <a:t>7</a:t>
                      </a:r>
                      <a:endParaRPr lang="tr-TR" sz="2000" dirty="0"/>
                    </a:p>
                  </a:txBody>
                  <a:tcPr marL="68580" marR="68580" marT="60960" marB="60960"/>
                </a:tc>
              </a:tr>
              <a:tr h="733425">
                <a:tc>
                  <a:txBody>
                    <a:bodyPr/>
                    <a:lstStyle/>
                    <a:p>
                      <a:r>
                        <a:rPr lang="tr-TR" sz="2000" kern="1200" dirty="0" smtClean="0">
                          <a:solidFill>
                            <a:schemeClr val="dk1"/>
                          </a:solidFill>
                          <a:latin typeface="+mn-lt"/>
                          <a:ea typeface="+mn-ea"/>
                          <a:cs typeface="+mn-cs"/>
                        </a:rPr>
                        <a:t>Sınıf Tekrarına Kalan Öğrenci Sayısı</a:t>
                      </a:r>
                      <a:endParaRPr lang="tr-TR" sz="2000" dirty="0"/>
                    </a:p>
                  </a:txBody>
                  <a:tcPr marL="68580" marR="68580" marT="60960" marB="60960"/>
                </a:tc>
                <a:tc>
                  <a:txBody>
                    <a:bodyPr/>
                    <a:lstStyle/>
                    <a:p>
                      <a:r>
                        <a:rPr lang="tr-TR" sz="2000" dirty="0" smtClean="0"/>
                        <a:t>0</a:t>
                      </a:r>
                      <a:endParaRPr lang="tr-TR" sz="2000" dirty="0"/>
                    </a:p>
                  </a:txBody>
                  <a:tcPr marL="68580" marR="68580" marT="60960" marB="60960"/>
                </a:tc>
              </a:tr>
              <a:tr h="733425">
                <a:tc>
                  <a:txBody>
                    <a:bodyPr/>
                    <a:lstStyle/>
                    <a:p>
                      <a:r>
                        <a:rPr lang="tr-TR" sz="2000" kern="1200" dirty="0" smtClean="0">
                          <a:solidFill>
                            <a:schemeClr val="dk1"/>
                          </a:solidFill>
                          <a:latin typeface="+mn-lt"/>
                          <a:ea typeface="+mn-ea"/>
                          <a:cs typeface="+mn-cs"/>
                        </a:rPr>
                        <a:t>8. Sınıftan Mezun Öğrenci Sayısı</a:t>
                      </a:r>
                      <a:endParaRPr lang="tr-TR" sz="2000" dirty="0"/>
                    </a:p>
                  </a:txBody>
                  <a:tcPr marL="68580" marR="68580" marT="60960" marB="60960"/>
                </a:tc>
                <a:tc>
                  <a:txBody>
                    <a:bodyPr/>
                    <a:lstStyle/>
                    <a:p>
                      <a:r>
                        <a:rPr lang="tr-TR" sz="2000" dirty="0" smtClean="0"/>
                        <a:t>101</a:t>
                      </a:r>
                      <a:endParaRPr lang="tr-TR" sz="2000" dirty="0"/>
                    </a:p>
                  </a:txBody>
                  <a:tcPr marL="68580" marR="68580" marT="60960" marB="60960"/>
                </a:tc>
              </a:tr>
              <a:tr h="733425">
                <a:tc>
                  <a:txBody>
                    <a:bodyPr/>
                    <a:lstStyle/>
                    <a:p>
                      <a:r>
                        <a:rPr lang="tr-TR" sz="2000" kern="1200" dirty="0" smtClean="0">
                          <a:solidFill>
                            <a:schemeClr val="dk1"/>
                          </a:solidFill>
                          <a:latin typeface="+mn-lt"/>
                          <a:ea typeface="+mn-ea"/>
                          <a:cs typeface="+mn-cs"/>
                        </a:rPr>
                        <a:t>Ortalama Mezuniyet Başarı Puanı</a:t>
                      </a:r>
                      <a:endParaRPr lang="tr-TR" sz="2000" dirty="0"/>
                    </a:p>
                  </a:txBody>
                  <a:tcPr marL="68580" marR="68580" marT="60960" marB="60960"/>
                </a:tc>
                <a:tc>
                  <a:txBody>
                    <a:bodyPr/>
                    <a:lstStyle/>
                    <a:p>
                      <a:endParaRPr lang="tr-TR" sz="2000" dirty="0"/>
                    </a:p>
                  </a:txBody>
                  <a:tcPr marL="68580" marR="68580" marT="60960" marB="60960"/>
                </a:tc>
              </a:tr>
              <a:tr h="419100">
                <a:tc>
                  <a:txBody>
                    <a:bodyPr/>
                    <a:lstStyle/>
                    <a:p>
                      <a:r>
                        <a:rPr lang="tr-TR" sz="2000" kern="1200" dirty="0" smtClean="0">
                          <a:solidFill>
                            <a:schemeClr val="dk1"/>
                          </a:solidFill>
                          <a:latin typeface="+mn-lt"/>
                          <a:ea typeface="+mn-ea"/>
                          <a:cs typeface="+mn-cs"/>
                        </a:rPr>
                        <a:t>LGS Giren Öğrenci Sayısı</a:t>
                      </a:r>
                      <a:endParaRPr lang="tr-TR" sz="2000" dirty="0"/>
                    </a:p>
                  </a:txBody>
                  <a:tcPr marL="68580" marR="68580" marT="60960" marB="60960"/>
                </a:tc>
                <a:tc>
                  <a:txBody>
                    <a:bodyPr/>
                    <a:lstStyle/>
                    <a:p>
                      <a:r>
                        <a:rPr lang="tr-TR" sz="2000" dirty="0" smtClean="0"/>
                        <a:t>92</a:t>
                      </a:r>
                      <a:endParaRPr lang="tr-TR" sz="2000" dirty="0"/>
                    </a:p>
                  </a:txBody>
                  <a:tcPr marL="68580" marR="68580" marT="60960" marB="60960"/>
                </a:tc>
              </a:tr>
            </a:tbl>
          </a:graphicData>
        </a:graphic>
      </p:graphicFrame>
      <p:pic>
        <p:nvPicPr>
          <p:cNvPr id="9" name="Resim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1" y="262557"/>
            <a:ext cx="1676399" cy="1947244"/>
          </a:xfrm>
          <a:prstGeom prst="rect">
            <a:avLst/>
          </a:prstGeom>
        </p:spPr>
      </p:pic>
    </p:spTree>
  </p:cSld>
  <p:clrMapOvr>
    <a:masterClrMapping/>
  </p:clrMapOvr>
  <p:transition advTm="10406"/>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sz="half" idx="1"/>
          </p:nvPr>
        </p:nvSpPr>
        <p:spPr>
          <a:xfrm>
            <a:off x="514350" y="3149600"/>
            <a:ext cx="4171950" cy="5791200"/>
          </a:xfrm>
        </p:spPr>
        <p:txBody>
          <a:bodyPr/>
          <a:lstStyle/>
          <a:p>
            <a:pPr>
              <a:lnSpc>
                <a:spcPct val="80000"/>
              </a:lnSpc>
              <a:buNone/>
            </a:pPr>
            <a:r>
              <a:rPr lang="tr-TR" sz="1800" dirty="0" smtClean="0"/>
              <a:t>		</a:t>
            </a:r>
          </a:p>
          <a:p>
            <a:pPr>
              <a:lnSpc>
                <a:spcPct val="80000"/>
              </a:lnSpc>
              <a:buFontTx/>
              <a:buNone/>
            </a:pPr>
            <a:endParaRPr lang="tr-TR" sz="1800" dirty="0" smtClean="0"/>
          </a:p>
        </p:txBody>
      </p:sp>
      <p:sp>
        <p:nvSpPr>
          <p:cNvPr id="11" name="10 İçerik Yer Tutucusu"/>
          <p:cNvSpPr>
            <a:spLocks noGrp="1"/>
          </p:cNvSpPr>
          <p:nvPr>
            <p:ph sz="quarter" idx="2"/>
          </p:nvPr>
        </p:nvSpPr>
        <p:spPr>
          <a:xfrm>
            <a:off x="285750" y="2540001"/>
            <a:ext cx="6229350" cy="5628217"/>
          </a:xfrm>
        </p:spPr>
        <p:txBody>
          <a:bodyPr/>
          <a:lstStyle/>
          <a:p>
            <a:pPr>
              <a:buNone/>
            </a:pPr>
            <a:r>
              <a:rPr lang="tr-TR" sz="2000" dirty="0" smtClean="0"/>
              <a:t> </a:t>
            </a:r>
          </a:p>
          <a:p>
            <a:endParaRPr lang="tr-TR" sz="2000" dirty="0"/>
          </a:p>
        </p:txBody>
      </p:sp>
      <p:sp>
        <p:nvSpPr>
          <p:cNvPr id="2058" name="WordArt 10"/>
          <p:cNvSpPr>
            <a:spLocks noChangeArrowheads="1" noChangeShapeType="1" noTextEdit="1"/>
          </p:cNvSpPr>
          <p:nvPr/>
        </p:nvSpPr>
        <p:spPr bwMode="auto">
          <a:xfrm>
            <a:off x="1371600" y="812800"/>
            <a:ext cx="2571750" cy="2235200"/>
          </a:xfrm>
          <a:prstGeom prst="rect">
            <a:avLst/>
          </a:prstGeom>
        </p:spPr>
        <p:txBody>
          <a:bodyPr wrap="none" fromWordArt="1">
            <a:prstTxWarp prst="textPlain">
              <a:avLst>
                <a:gd name="adj" fmla="val 50000"/>
              </a:avLst>
            </a:prstTxWarp>
          </a:bodyPr>
          <a:lstStyle/>
          <a:p>
            <a:pPr algn="ctr"/>
            <a:endParaRPr lang="tr-TR" sz="2800" kern="10" dirty="0">
              <a:ln w="9525">
                <a:solidFill>
                  <a:srgbClr val="000000"/>
                </a:solidFill>
                <a:round/>
                <a:headEnd/>
                <a:tailEnd/>
              </a:ln>
              <a:solidFill>
                <a:srgbClr val="FFFFFF"/>
              </a:solidFill>
              <a:latin typeface="Arial Black"/>
            </a:endParaRPr>
          </a:p>
        </p:txBody>
      </p:sp>
      <p:pic>
        <p:nvPicPr>
          <p:cNvPr id="31746" name="Picture 2" descr="D:\M.A.ERSOY Yıllığı\MEHMET AKİF ERSOY SLAYT\okullogosu\LOGO-ORTAOKUL.gif"/>
          <p:cNvPicPr>
            <a:picLocks noChangeAspect="1" noChangeArrowheads="1"/>
          </p:cNvPicPr>
          <p:nvPr/>
        </p:nvPicPr>
        <p:blipFill>
          <a:blip r:embed="rId2" cstate="print"/>
          <a:srcRect/>
          <a:stretch>
            <a:fillRect/>
          </a:stretch>
        </p:blipFill>
        <p:spPr bwMode="auto">
          <a:xfrm>
            <a:off x="5206198" y="-90301"/>
            <a:ext cx="1414007" cy="2884519"/>
          </a:xfrm>
          <a:prstGeom prst="rect">
            <a:avLst/>
          </a:prstGeom>
          <a:noFill/>
        </p:spPr>
      </p:pic>
      <p:sp>
        <p:nvSpPr>
          <p:cNvPr id="10" name="9 Metin kutusu"/>
          <p:cNvSpPr txBox="1"/>
          <p:nvPr/>
        </p:nvSpPr>
        <p:spPr>
          <a:xfrm>
            <a:off x="1981199" y="582179"/>
            <a:ext cx="3124201" cy="1274195"/>
          </a:xfrm>
          <a:prstGeom prst="rect">
            <a:avLst/>
          </a:prstGeom>
          <a:noFill/>
        </p:spPr>
        <p:txBody>
          <a:bodyPr wrap="square" rtlCol="0">
            <a:spAutoFit/>
          </a:bodyPr>
          <a:lstStyle/>
          <a:p>
            <a:r>
              <a:rPr lang="tr-TR" sz="3200" b="1" dirty="0" smtClean="0"/>
              <a:t>ÖĞRENCİ BAŞARI DURUMU</a:t>
            </a:r>
            <a:endParaRPr lang="tr-TR" sz="3200" b="1" dirty="0"/>
          </a:p>
        </p:txBody>
      </p:sp>
      <p:graphicFrame>
        <p:nvGraphicFramePr>
          <p:cNvPr id="14" name="13 Tablo"/>
          <p:cNvGraphicFramePr>
            <a:graphicFrameLocks noGrp="1"/>
          </p:cNvGraphicFramePr>
          <p:nvPr>
            <p:extLst>
              <p:ext uri="{D42A27DB-BD31-4B8C-83A1-F6EECF244321}">
                <p14:modId xmlns:p14="http://schemas.microsoft.com/office/powerpoint/2010/main" val="4098399851"/>
              </p:ext>
            </p:extLst>
          </p:nvPr>
        </p:nvGraphicFramePr>
        <p:xfrm>
          <a:off x="457201" y="3556001"/>
          <a:ext cx="5943600" cy="2844799"/>
        </p:xfrm>
        <a:graphic>
          <a:graphicData uri="http://schemas.openxmlformats.org/drawingml/2006/table">
            <a:tbl>
              <a:tblPr firstRow="1" bandRow="1">
                <a:tableStyleId>{5C22544A-7EE6-4342-B048-85BDC9FD1C3A}</a:tableStyleId>
              </a:tblPr>
              <a:tblGrid>
                <a:gridCol w="969065"/>
                <a:gridCol w="1356692"/>
                <a:gridCol w="710648"/>
                <a:gridCol w="1068968"/>
                <a:gridCol w="1209578"/>
                <a:gridCol w="628649"/>
              </a:tblGrid>
              <a:tr h="897416">
                <a:tc>
                  <a:txBody>
                    <a:bodyPr/>
                    <a:lstStyle/>
                    <a:p>
                      <a:pPr algn="l"/>
                      <a:r>
                        <a:rPr lang="tr-TR" sz="1200" dirty="0" smtClean="0">
                          <a:solidFill>
                            <a:srgbClr val="C00000"/>
                          </a:solidFill>
                        </a:rPr>
                        <a:t>TÜRKÇE</a:t>
                      </a:r>
                      <a:endParaRPr lang="tr-TR" sz="1200" dirty="0">
                        <a:solidFill>
                          <a:srgbClr val="C00000"/>
                        </a:solidFill>
                      </a:endParaRPr>
                    </a:p>
                  </a:txBody>
                  <a:tcPr marL="68580" marR="68580" marT="60960" marB="60960">
                    <a:solidFill>
                      <a:schemeClr val="accent1">
                        <a:lumMod val="60000"/>
                        <a:lumOff val="40000"/>
                      </a:schemeClr>
                    </a:solidFill>
                  </a:tcPr>
                </a:tc>
                <a:tc>
                  <a:txBody>
                    <a:bodyPr/>
                    <a:lstStyle/>
                    <a:p>
                      <a:pPr algn="l"/>
                      <a:r>
                        <a:rPr lang="tr-TR" sz="1200" dirty="0" smtClean="0">
                          <a:solidFill>
                            <a:srgbClr val="C00000"/>
                          </a:solidFill>
                        </a:rPr>
                        <a:t>MATEMATİK</a:t>
                      </a:r>
                      <a:endParaRPr lang="tr-TR" sz="1200" dirty="0">
                        <a:solidFill>
                          <a:srgbClr val="C00000"/>
                        </a:solidFill>
                      </a:endParaRPr>
                    </a:p>
                  </a:txBody>
                  <a:tcPr marL="68580" marR="68580" marT="60960" marB="60960">
                    <a:solidFill>
                      <a:schemeClr val="accent1">
                        <a:lumMod val="60000"/>
                        <a:lumOff val="40000"/>
                      </a:schemeClr>
                    </a:solidFill>
                  </a:tcPr>
                </a:tc>
                <a:tc>
                  <a:txBody>
                    <a:bodyPr/>
                    <a:lstStyle/>
                    <a:p>
                      <a:pPr algn="l"/>
                      <a:r>
                        <a:rPr lang="tr-TR" sz="1200" dirty="0" smtClean="0">
                          <a:solidFill>
                            <a:srgbClr val="C00000"/>
                          </a:solidFill>
                        </a:rPr>
                        <a:t>FEN</a:t>
                      </a:r>
                      <a:endParaRPr lang="tr-TR" sz="1200" dirty="0">
                        <a:solidFill>
                          <a:srgbClr val="C00000"/>
                        </a:solidFill>
                      </a:endParaRPr>
                    </a:p>
                  </a:txBody>
                  <a:tcPr marL="68580" marR="68580" marT="60960" marB="60960">
                    <a:solidFill>
                      <a:schemeClr val="accent1">
                        <a:lumMod val="60000"/>
                        <a:lumOff val="40000"/>
                      </a:schemeClr>
                    </a:solidFill>
                  </a:tcPr>
                </a:tc>
                <a:tc>
                  <a:txBody>
                    <a:bodyPr/>
                    <a:lstStyle/>
                    <a:p>
                      <a:pPr algn="l"/>
                      <a:r>
                        <a:rPr lang="tr-TR" sz="1200" dirty="0" smtClean="0">
                          <a:solidFill>
                            <a:srgbClr val="C00000"/>
                          </a:solidFill>
                        </a:rPr>
                        <a:t>İNKILAP</a:t>
                      </a:r>
                      <a:endParaRPr lang="tr-TR" sz="1200" dirty="0">
                        <a:solidFill>
                          <a:srgbClr val="C00000"/>
                        </a:solidFill>
                      </a:endParaRPr>
                    </a:p>
                  </a:txBody>
                  <a:tcPr marL="68580" marR="68580" marT="60960" marB="60960">
                    <a:solidFill>
                      <a:schemeClr val="accent1">
                        <a:lumMod val="60000"/>
                        <a:lumOff val="40000"/>
                      </a:schemeClr>
                    </a:solidFill>
                  </a:tcPr>
                </a:tc>
                <a:tc>
                  <a:txBody>
                    <a:bodyPr/>
                    <a:lstStyle/>
                    <a:p>
                      <a:pPr algn="l"/>
                      <a:r>
                        <a:rPr lang="tr-TR" sz="1200" dirty="0" smtClean="0">
                          <a:solidFill>
                            <a:srgbClr val="C00000"/>
                          </a:solidFill>
                        </a:rPr>
                        <a:t>İNGİLİZCE</a:t>
                      </a:r>
                      <a:endParaRPr lang="tr-TR" sz="1200" dirty="0">
                        <a:solidFill>
                          <a:srgbClr val="C00000"/>
                        </a:solidFill>
                      </a:endParaRPr>
                    </a:p>
                  </a:txBody>
                  <a:tcPr marL="68580" marR="68580" marT="60960" marB="60960">
                    <a:solidFill>
                      <a:schemeClr val="accent1">
                        <a:lumMod val="60000"/>
                        <a:lumOff val="40000"/>
                      </a:schemeClr>
                    </a:solidFill>
                  </a:tcPr>
                </a:tc>
                <a:tc>
                  <a:txBody>
                    <a:bodyPr/>
                    <a:lstStyle/>
                    <a:p>
                      <a:pPr algn="l"/>
                      <a:r>
                        <a:rPr lang="tr-TR" sz="1200" dirty="0" smtClean="0">
                          <a:solidFill>
                            <a:srgbClr val="C00000"/>
                          </a:solidFill>
                        </a:rPr>
                        <a:t>DİN</a:t>
                      </a:r>
                      <a:endParaRPr lang="tr-TR" sz="1200" dirty="0">
                        <a:solidFill>
                          <a:srgbClr val="C00000"/>
                        </a:solidFill>
                      </a:endParaRPr>
                    </a:p>
                  </a:txBody>
                  <a:tcPr marL="68580" marR="68580" marT="60960" marB="60960">
                    <a:solidFill>
                      <a:schemeClr val="accent1">
                        <a:lumMod val="60000"/>
                        <a:lumOff val="40000"/>
                      </a:schemeClr>
                    </a:solidFill>
                  </a:tcPr>
                </a:tc>
              </a:tr>
              <a:tr h="918783">
                <a:tc>
                  <a:txBody>
                    <a:bodyPr/>
                    <a:lstStyle/>
                    <a:p>
                      <a:pPr algn="l"/>
                      <a:r>
                        <a:rPr kumimoji="0" lang="tr-TR" sz="1800" kern="1200" dirty="0" smtClean="0">
                          <a:solidFill>
                            <a:schemeClr val="dk1"/>
                          </a:solidFill>
                          <a:effectLst/>
                          <a:latin typeface="+mn-lt"/>
                          <a:ea typeface="+mn-ea"/>
                          <a:cs typeface="+mn-cs"/>
                        </a:rPr>
                        <a:t>6,54</a:t>
                      </a:r>
                      <a:endParaRPr lang="tr-TR" sz="1200" dirty="0"/>
                    </a:p>
                  </a:txBody>
                  <a:tcPr marL="68580" marR="68580" marT="60960" marB="60960">
                    <a:solidFill>
                      <a:schemeClr val="accent1">
                        <a:lumMod val="60000"/>
                        <a:lumOff val="40000"/>
                      </a:schemeClr>
                    </a:solidFill>
                  </a:tcPr>
                </a:tc>
                <a:tc>
                  <a:txBody>
                    <a:bodyPr/>
                    <a:lstStyle/>
                    <a:p>
                      <a:pPr algn="l"/>
                      <a:r>
                        <a:rPr kumimoji="0" lang="tr-TR" sz="1800" kern="1200" dirty="0" smtClean="0">
                          <a:solidFill>
                            <a:schemeClr val="dk1"/>
                          </a:solidFill>
                          <a:effectLst/>
                          <a:latin typeface="+mn-lt"/>
                          <a:ea typeface="+mn-ea"/>
                          <a:cs typeface="+mn-cs"/>
                        </a:rPr>
                        <a:t>2,29</a:t>
                      </a:r>
                      <a:endParaRPr lang="tr-TR" sz="1200" dirty="0"/>
                    </a:p>
                  </a:txBody>
                  <a:tcPr marL="68580" marR="68580" marT="60960" marB="60960">
                    <a:solidFill>
                      <a:schemeClr val="accent1">
                        <a:lumMod val="60000"/>
                        <a:lumOff val="40000"/>
                      </a:schemeClr>
                    </a:solidFill>
                  </a:tcPr>
                </a:tc>
                <a:tc>
                  <a:txBody>
                    <a:bodyPr/>
                    <a:lstStyle/>
                    <a:p>
                      <a:pPr algn="l"/>
                      <a:r>
                        <a:rPr kumimoji="0" lang="tr-TR" sz="1800" kern="1200" dirty="0" smtClean="0">
                          <a:solidFill>
                            <a:schemeClr val="dk1"/>
                          </a:solidFill>
                          <a:effectLst/>
                          <a:latin typeface="+mn-lt"/>
                          <a:ea typeface="+mn-ea"/>
                          <a:cs typeface="+mn-cs"/>
                        </a:rPr>
                        <a:t>7,76</a:t>
                      </a:r>
                      <a:endParaRPr lang="tr-TR" sz="1200" dirty="0"/>
                    </a:p>
                  </a:txBody>
                  <a:tcPr marL="68580" marR="68580" marT="60960" marB="60960">
                    <a:solidFill>
                      <a:schemeClr val="accent1">
                        <a:lumMod val="60000"/>
                        <a:lumOff val="40000"/>
                      </a:schemeClr>
                    </a:solidFill>
                  </a:tcPr>
                </a:tc>
                <a:tc>
                  <a:txBody>
                    <a:bodyPr/>
                    <a:lstStyle/>
                    <a:p>
                      <a:pPr algn="l"/>
                      <a:r>
                        <a:rPr kumimoji="0" lang="tr-TR" sz="1800" kern="1200" dirty="0" smtClean="0">
                          <a:solidFill>
                            <a:schemeClr val="dk1"/>
                          </a:solidFill>
                          <a:effectLst/>
                          <a:latin typeface="+mn-lt"/>
                          <a:ea typeface="+mn-ea"/>
                          <a:cs typeface="+mn-cs"/>
                        </a:rPr>
                        <a:t>3,84</a:t>
                      </a:r>
                      <a:endParaRPr lang="tr-TR" sz="1200" dirty="0"/>
                    </a:p>
                  </a:txBody>
                  <a:tcPr marL="68580" marR="68580" marT="60960" marB="60960">
                    <a:solidFill>
                      <a:schemeClr val="accent1">
                        <a:lumMod val="60000"/>
                        <a:lumOff val="40000"/>
                      </a:schemeClr>
                    </a:solidFill>
                  </a:tcPr>
                </a:tc>
                <a:tc>
                  <a:txBody>
                    <a:bodyPr/>
                    <a:lstStyle/>
                    <a:p>
                      <a:pPr algn="l"/>
                      <a:r>
                        <a:rPr kumimoji="0" lang="tr-TR" sz="1800" kern="1200" dirty="0" smtClean="0">
                          <a:solidFill>
                            <a:schemeClr val="dk1"/>
                          </a:solidFill>
                          <a:effectLst/>
                          <a:latin typeface="+mn-lt"/>
                          <a:ea typeface="+mn-ea"/>
                          <a:cs typeface="+mn-cs"/>
                        </a:rPr>
                        <a:t>1,91</a:t>
                      </a:r>
                      <a:endParaRPr lang="tr-TR" sz="1200" dirty="0"/>
                    </a:p>
                  </a:txBody>
                  <a:tcPr marL="68580" marR="68580" marT="60960" marB="60960">
                    <a:solidFill>
                      <a:schemeClr val="accent1">
                        <a:lumMod val="60000"/>
                        <a:lumOff val="40000"/>
                      </a:schemeClr>
                    </a:solidFill>
                  </a:tcPr>
                </a:tc>
                <a:tc>
                  <a:txBody>
                    <a:bodyPr/>
                    <a:lstStyle/>
                    <a:p>
                      <a:pPr algn="l"/>
                      <a:r>
                        <a:rPr kumimoji="0" lang="tr-TR" sz="1800" kern="1200" dirty="0" smtClean="0">
                          <a:solidFill>
                            <a:schemeClr val="dk1"/>
                          </a:solidFill>
                          <a:effectLst/>
                          <a:latin typeface="+mn-lt"/>
                          <a:ea typeface="+mn-ea"/>
                          <a:cs typeface="+mn-cs"/>
                        </a:rPr>
                        <a:t>4,96</a:t>
                      </a:r>
                      <a:endParaRPr lang="tr-TR" sz="1200" dirty="0"/>
                    </a:p>
                  </a:txBody>
                  <a:tcPr marL="68580" marR="68580" marT="60960" marB="60960">
                    <a:solidFill>
                      <a:schemeClr val="accent1">
                        <a:lumMod val="60000"/>
                        <a:lumOff val="40000"/>
                      </a:schemeClr>
                    </a:solidFill>
                  </a:tcPr>
                </a:tc>
              </a:tr>
              <a:tr h="1028600">
                <a:tc>
                  <a:txBody>
                    <a:bodyPr/>
                    <a:lstStyle/>
                    <a:p>
                      <a:pPr algn="l"/>
                      <a:r>
                        <a:rPr lang="tr-TR" sz="1200" dirty="0" smtClean="0"/>
                        <a:t>ORT</a:t>
                      </a:r>
                      <a:r>
                        <a:rPr lang="tr-TR" sz="1200" dirty="0" smtClean="0"/>
                        <a:t>.</a:t>
                      </a:r>
                      <a:endParaRPr lang="tr-TR" sz="1200" dirty="0"/>
                    </a:p>
                  </a:txBody>
                  <a:tcPr marL="68580" marR="68580" marT="60960" marB="60960">
                    <a:solidFill>
                      <a:schemeClr val="accent1">
                        <a:lumMod val="60000"/>
                        <a:lumOff val="40000"/>
                      </a:schemeClr>
                    </a:solidFill>
                  </a:tcPr>
                </a:tc>
                <a:tc>
                  <a:txBody>
                    <a:bodyPr/>
                    <a:lstStyle/>
                    <a:p>
                      <a:pPr algn="l"/>
                      <a:r>
                        <a:rPr kumimoji="0" lang="tr-TR" sz="1800" kern="1200" dirty="0" smtClean="0">
                          <a:solidFill>
                            <a:schemeClr val="dk1"/>
                          </a:solidFill>
                          <a:effectLst/>
                          <a:latin typeface="+mn-lt"/>
                          <a:ea typeface="+mn-ea"/>
                          <a:cs typeface="+mn-cs"/>
                        </a:rPr>
                        <a:t>275,79</a:t>
                      </a:r>
                      <a:endParaRPr lang="tr-TR" sz="1200" dirty="0"/>
                    </a:p>
                  </a:txBody>
                  <a:tcPr marL="68580" marR="68580" marT="60960" marB="60960">
                    <a:solidFill>
                      <a:schemeClr val="accent1">
                        <a:lumMod val="60000"/>
                        <a:lumOff val="40000"/>
                      </a:schemeClr>
                    </a:solidFill>
                  </a:tcPr>
                </a:tc>
                <a:tc>
                  <a:txBody>
                    <a:bodyPr/>
                    <a:lstStyle/>
                    <a:p>
                      <a:pPr algn="l"/>
                      <a:endParaRPr lang="tr-TR" sz="1200" dirty="0"/>
                    </a:p>
                  </a:txBody>
                  <a:tcPr marL="68580" marR="68580" marT="60960" marB="60960">
                    <a:solidFill>
                      <a:schemeClr val="accent1">
                        <a:lumMod val="60000"/>
                        <a:lumOff val="40000"/>
                      </a:schemeClr>
                    </a:solidFill>
                  </a:tcPr>
                </a:tc>
                <a:tc>
                  <a:txBody>
                    <a:bodyPr/>
                    <a:lstStyle/>
                    <a:p>
                      <a:pPr algn="l"/>
                      <a:endParaRPr lang="tr-TR" sz="1200" dirty="0"/>
                    </a:p>
                  </a:txBody>
                  <a:tcPr marL="68580" marR="68580" marT="60960" marB="60960">
                    <a:solidFill>
                      <a:schemeClr val="accent1">
                        <a:lumMod val="60000"/>
                        <a:lumOff val="40000"/>
                      </a:schemeClr>
                    </a:solidFill>
                  </a:tcPr>
                </a:tc>
                <a:tc>
                  <a:txBody>
                    <a:bodyPr/>
                    <a:lstStyle/>
                    <a:p>
                      <a:pPr algn="l"/>
                      <a:endParaRPr lang="tr-TR" sz="1200" dirty="0"/>
                    </a:p>
                  </a:txBody>
                  <a:tcPr marL="68580" marR="68580" marT="60960" marB="60960">
                    <a:solidFill>
                      <a:schemeClr val="accent1">
                        <a:lumMod val="60000"/>
                        <a:lumOff val="40000"/>
                      </a:schemeClr>
                    </a:solidFill>
                  </a:tcPr>
                </a:tc>
                <a:tc>
                  <a:txBody>
                    <a:bodyPr/>
                    <a:lstStyle/>
                    <a:p>
                      <a:pPr algn="l"/>
                      <a:endParaRPr lang="tr-TR" sz="1200" dirty="0"/>
                    </a:p>
                  </a:txBody>
                  <a:tcPr marL="68580" marR="68580" marT="60960" marB="60960">
                    <a:solidFill>
                      <a:schemeClr val="accent1">
                        <a:lumMod val="60000"/>
                        <a:lumOff val="40000"/>
                      </a:schemeClr>
                    </a:solidFill>
                  </a:tcPr>
                </a:tc>
              </a:tr>
            </a:tbl>
          </a:graphicData>
        </a:graphic>
      </p:graphicFrame>
      <p:sp>
        <p:nvSpPr>
          <p:cNvPr id="15" name="14 Metin kutusu"/>
          <p:cNvSpPr txBox="1"/>
          <p:nvPr/>
        </p:nvSpPr>
        <p:spPr>
          <a:xfrm>
            <a:off x="1314450" y="2482339"/>
            <a:ext cx="3891749" cy="880241"/>
          </a:xfrm>
          <a:prstGeom prst="rect">
            <a:avLst/>
          </a:prstGeom>
          <a:solidFill>
            <a:schemeClr val="accent1"/>
          </a:solidFill>
          <a:ln>
            <a:solidFill>
              <a:srgbClr val="92D050"/>
            </a:solidFill>
          </a:ln>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tr-TR" sz="3200" b="1" dirty="0" smtClean="0">
                <a:solidFill>
                  <a:schemeClr val="bg1"/>
                </a:solidFill>
              </a:rPr>
              <a:t>LGS ORTALAMALARI</a:t>
            </a:r>
            <a:endParaRPr lang="tr-TR" sz="3200" b="1" dirty="0">
              <a:solidFill>
                <a:schemeClr val="bg1"/>
              </a:solidFill>
            </a:endParaRPr>
          </a:p>
        </p:txBody>
      </p:sp>
      <p:pic>
        <p:nvPicPr>
          <p:cNvPr id="13" name="Resim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1" y="262557"/>
            <a:ext cx="1676399" cy="1947244"/>
          </a:xfrm>
          <a:prstGeom prst="rect">
            <a:avLst/>
          </a:prstGeom>
        </p:spPr>
      </p:pic>
    </p:spTree>
  </p:cSld>
  <p:clrMapOvr>
    <a:masterClrMapping/>
  </p:clrMapOvr>
  <p:transition advTm="10406"/>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sz="half" idx="1"/>
          </p:nvPr>
        </p:nvSpPr>
        <p:spPr>
          <a:xfrm>
            <a:off x="514350" y="3149600"/>
            <a:ext cx="4171950" cy="5791200"/>
          </a:xfrm>
        </p:spPr>
        <p:txBody>
          <a:bodyPr/>
          <a:lstStyle/>
          <a:p>
            <a:pPr>
              <a:lnSpc>
                <a:spcPct val="80000"/>
              </a:lnSpc>
              <a:buNone/>
            </a:pPr>
            <a:r>
              <a:rPr lang="tr-TR" sz="1800" dirty="0" smtClean="0"/>
              <a:t>		</a:t>
            </a:r>
          </a:p>
          <a:p>
            <a:pPr>
              <a:lnSpc>
                <a:spcPct val="80000"/>
              </a:lnSpc>
              <a:buFontTx/>
              <a:buNone/>
            </a:pPr>
            <a:endParaRPr lang="tr-TR" sz="1800" dirty="0" smtClean="0"/>
          </a:p>
        </p:txBody>
      </p:sp>
      <p:sp>
        <p:nvSpPr>
          <p:cNvPr id="11" name="10 İçerik Yer Tutucusu"/>
          <p:cNvSpPr>
            <a:spLocks noGrp="1"/>
          </p:cNvSpPr>
          <p:nvPr>
            <p:ph sz="quarter" idx="2"/>
          </p:nvPr>
        </p:nvSpPr>
        <p:spPr>
          <a:xfrm>
            <a:off x="285750" y="2540001"/>
            <a:ext cx="6229350" cy="5628217"/>
          </a:xfrm>
        </p:spPr>
        <p:txBody>
          <a:bodyPr/>
          <a:lstStyle/>
          <a:p>
            <a:pPr>
              <a:buNone/>
            </a:pPr>
            <a:r>
              <a:rPr lang="tr-TR" sz="2000" dirty="0" smtClean="0"/>
              <a:t> </a:t>
            </a:r>
          </a:p>
          <a:p>
            <a:endParaRPr lang="tr-TR" sz="2000" dirty="0"/>
          </a:p>
        </p:txBody>
      </p:sp>
      <p:sp>
        <p:nvSpPr>
          <p:cNvPr id="2058" name="WordArt 10"/>
          <p:cNvSpPr>
            <a:spLocks noChangeArrowheads="1" noChangeShapeType="1" noTextEdit="1"/>
          </p:cNvSpPr>
          <p:nvPr/>
        </p:nvSpPr>
        <p:spPr bwMode="auto">
          <a:xfrm>
            <a:off x="1371600" y="812800"/>
            <a:ext cx="2571750" cy="2235200"/>
          </a:xfrm>
          <a:prstGeom prst="rect">
            <a:avLst/>
          </a:prstGeom>
        </p:spPr>
        <p:txBody>
          <a:bodyPr wrap="none" fromWordArt="1">
            <a:prstTxWarp prst="textPlain">
              <a:avLst>
                <a:gd name="adj" fmla="val 50000"/>
              </a:avLst>
            </a:prstTxWarp>
          </a:bodyPr>
          <a:lstStyle/>
          <a:p>
            <a:pPr algn="ctr"/>
            <a:endParaRPr lang="tr-TR" sz="2800" kern="10" dirty="0">
              <a:ln w="9525">
                <a:solidFill>
                  <a:srgbClr val="000000"/>
                </a:solidFill>
                <a:round/>
                <a:headEnd/>
                <a:tailEnd/>
              </a:ln>
              <a:solidFill>
                <a:srgbClr val="FFFFFF"/>
              </a:solidFill>
              <a:latin typeface="Arial Black"/>
            </a:endParaRPr>
          </a:p>
        </p:txBody>
      </p:sp>
      <p:pic>
        <p:nvPicPr>
          <p:cNvPr id="31746" name="Picture 2" descr="D:\M.A.ERSOY Yıllığı\MEHMET AKİF ERSOY SLAYT\okullogosu\LOGO-ORTAOKUL.gif"/>
          <p:cNvPicPr>
            <a:picLocks noChangeAspect="1" noChangeArrowheads="1"/>
          </p:cNvPicPr>
          <p:nvPr/>
        </p:nvPicPr>
        <p:blipFill>
          <a:blip r:embed="rId2" cstate="print"/>
          <a:srcRect/>
          <a:stretch>
            <a:fillRect/>
          </a:stretch>
        </p:blipFill>
        <p:spPr bwMode="auto">
          <a:xfrm>
            <a:off x="5086350" y="-203199"/>
            <a:ext cx="1494857" cy="3049449"/>
          </a:xfrm>
          <a:prstGeom prst="rect">
            <a:avLst/>
          </a:prstGeom>
          <a:noFill/>
        </p:spPr>
      </p:pic>
      <p:sp>
        <p:nvSpPr>
          <p:cNvPr id="10" name="9 Metin kutusu"/>
          <p:cNvSpPr txBox="1"/>
          <p:nvPr/>
        </p:nvSpPr>
        <p:spPr>
          <a:xfrm>
            <a:off x="1371600" y="508000"/>
            <a:ext cx="4114800" cy="781752"/>
          </a:xfrm>
          <a:prstGeom prst="rect">
            <a:avLst/>
          </a:prstGeom>
          <a:noFill/>
        </p:spPr>
        <p:txBody>
          <a:bodyPr wrap="square" rtlCol="0">
            <a:spAutoFit/>
          </a:bodyPr>
          <a:lstStyle/>
          <a:p>
            <a:r>
              <a:rPr lang="tr-TR" sz="2800" b="1" dirty="0" smtClean="0">
                <a:solidFill>
                  <a:schemeClr val="bg1"/>
                </a:solidFill>
              </a:rPr>
              <a:t>ÖZEL EĞİTİM VE REHBERLİK DURUMU</a:t>
            </a:r>
            <a:endParaRPr lang="tr-TR" sz="2800" dirty="0">
              <a:solidFill>
                <a:schemeClr val="bg1"/>
              </a:solidFill>
            </a:endParaRPr>
          </a:p>
        </p:txBody>
      </p:sp>
      <p:sp>
        <p:nvSpPr>
          <p:cNvPr id="12" name="11 Metin kutusu"/>
          <p:cNvSpPr txBox="1"/>
          <p:nvPr/>
        </p:nvSpPr>
        <p:spPr>
          <a:xfrm>
            <a:off x="628650" y="3048000"/>
            <a:ext cx="5772150" cy="3711785"/>
          </a:xfrm>
          <a:prstGeom prst="rect">
            <a:avLst/>
          </a:prstGeom>
          <a:noFill/>
        </p:spPr>
        <p:txBody>
          <a:bodyPr wrap="square" rtlCol="0">
            <a:spAutoFit/>
          </a:bodyPr>
          <a:lstStyle/>
          <a:p>
            <a:r>
              <a:rPr lang="tr-TR" sz="2400" dirty="0" smtClean="0"/>
              <a:t>Okulumuzda </a:t>
            </a:r>
            <a:r>
              <a:rPr lang="tr-TR" sz="2400" dirty="0" smtClean="0"/>
              <a:t>5 </a:t>
            </a:r>
            <a:r>
              <a:rPr lang="tr-TR" sz="2400" dirty="0" smtClean="0"/>
              <a:t>öğrencimiz kaynaştırma eğitimi almaktadır</a:t>
            </a:r>
            <a:r>
              <a:rPr lang="tr-TR" sz="2400" dirty="0" smtClean="0"/>
              <a:t>. Otistik 1 öğrencimiz vardır. Özel </a:t>
            </a:r>
            <a:r>
              <a:rPr lang="tr-TR" sz="2400" dirty="0" smtClean="0"/>
              <a:t>Eğitim öğrenci </a:t>
            </a:r>
            <a:r>
              <a:rPr lang="tr-TR" sz="2400" dirty="0" smtClean="0"/>
              <a:t>sayısı:12+1 </a:t>
            </a:r>
            <a:endParaRPr lang="tr-TR" sz="2400" dirty="0" smtClean="0"/>
          </a:p>
          <a:p>
            <a:endParaRPr lang="tr-TR" sz="2400" dirty="0" smtClean="0"/>
          </a:p>
          <a:p>
            <a:r>
              <a:rPr lang="tr-TR" sz="2400" dirty="0" smtClean="0"/>
              <a:t>Yıl içerisinde sürekli olarak öğrencilerimize ve velilerimize rehberlik servisimiz tarafından seminerler verilmektedir.</a:t>
            </a:r>
          </a:p>
          <a:p>
            <a:endParaRPr lang="tr-TR" sz="2400" b="1" dirty="0" smtClean="0"/>
          </a:p>
          <a:p>
            <a:pPr>
              <a:buFont typeface="Wingdings" pitchFamily="2" charset="2"/>
              <a:buChar char="Ø"/>
            </a:pPr>
            <a:endParaRPr lang="tr-TR" sz="2400" b="1" dirty="0" smtClean="0"/>
          </a:p>
          <a:p>
            <a:pPr>
              <a:buFont typeface="Wingdings" pitchFamily="2" charset="2"/>
              <a:buChar char="Ø"/>
            </a:pPr>
            <a:endParaRPr lang="tr-TR" sz="2400" b="1" dirty="0"/>
          </a:p>
        </p:txBody>
      </p:sp>
      <p:pic>
        <p:nvPicPr>
          <p:cNvPr id="9" name="Resim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262556"/>
            <a:ext cx="2065687" cy="2065687"/>
          </a:xfrm>
          <a:prstGeom prst="rect">
            <a:avLst/>
          </a:prstGeom>
        </p:spPr>
      </p:pic>
    </p:spTree>
  </p:cSld>
  <p:clrMapOvr>
    <a:masterClrMapping/>
  </p:clrMapOvr>
  <p:transition advTm="10406"/>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sz="half" idx="1"/>
          </p:nvPr>
        </p:nvSpPr>
        <p:spPr>
          <a:xfrm>
            <a:off x="514350" y="3149600"/>
            <a:ext cx="4171950" cy="5791200"/>
          </a:xfrm>
        </p:spPr>
        <p:txBody>
          <a:bodyPr/>
          <a:lstStyle/>
          <a:p>
            <a:pPr>
              <a:lnSpc>
                <a:spcPct val="80000"/>
              </a:lnSpc>
              <a:buNone/>
            </a:pPr>
            <a:r>
              <a:rPr lang="tr-TR" sz="1800" dirty="0" smtClean="0"/>
              <a:t>		</a:t>
            </a:r>
          </a:p>
          <a:p>
            <a:pPr>
              <a:lnSpc>
                <a:spcPct val="80000"/>
              </a:lnSpc>
              <a:buFontTx/>
              <a:buNone/>
            </a:pPr>
            <a:endParaRPr lang="tr-TR" sz="1800" dirty="0" smtClean="0"/>
          </a:p>
        </p:txBody>
      </p:sp>
      <p:sp>
        <p:nvSpPr>
          <p:cNvPr id="11" name="10 İçerik Yer Tutucusu"/>
          <p:cNvSpPr>
            <a:spLocks noGrp="1"/>
          </p:cNvSpPr>
          <p:nvPr>
            <p:ph sz="quarter" idx="2"/>
          </p:nvPr>
        </p:nvSpPr>
        <p:spPr>
          <a:xfrm>
            <a:off x="285750" y="2540001"/>
            <a:ext cx="6229350" cy="5628217"/>
          </a:xfrm>
        </p:spPr>
        <p:txBody>
          <a:bodyPr/>
          <a:lstStyle/>
          <a:p>
            <a:pPr>
              <a:buNone/>
            </a:pPr>
            <a:r>
              <a:rPr lang="tr-TR" sz="2000" dirty="0" smtClean="0"/>
              <a:t> </a:t>
            </a:r>
          </a:p>
          <a:p>
            <a:endParaRPr lang="tr-TR" sz="2000" dirty="0"/>
          </a:p>
        </p:txBody>
      </p:sp>
      <p:sp>
        <p:nvSpPr>
          <p:cNvPr id="2058" name="WordArt 10"/>
          <p:cNvSpPr>
            <a:spLocks noChangeArrowheads="1" noChangeShapeType="1" noTextEdit="1"/>
          </p:cNvSpPr>
          <p:nvPr/>
        </p:nvSpPr>
        <p:spPr bwMode="auto">
          <a:xfrm>
            <a:off x="1371600" y="812800"/>
            <a:ext cx="2571750" cy="2235200"/>
          </a:xfrm>
          <a:prstGeom prst="rect">
            <a:avLst/>
          </a:prstGeom>
        </p:spPr>
        <p:txBody>
          <a:bodyPr wrap="none" fromWordArt="1">
            <a:prstTxWarp prst="textPlain">
              <a:avLst>
                <a:gd name="adj" fmla="val 50000"/>
              </a:avLst>
            </a:prstTxWarp>
          </a:bodyPr>
          <a:lstStyle/>
          <a:p>
            <a:pPr algn="ctr"/>
            <a:endParaRPr lang="tr-TR" sz="2800" kern="10" dirty="0">
              <a:ln w="9525">
                <a:solidFill>
                  <a:srgbClr val="000000"/>
                </a:solidFill>
                <a:round/>
                <a:headEnd/>
                <a:tailEnd/>
              </a:ln>
              <a:solidFill>
                <a:srgbClr val="FFFFFF"/>
              </a:solidFill>
              <a:latin typeface="Arial Black"/>
            </a:endParaRPr>
          </a:p>
        </p:txBody>
      </p:sp>
      <p:pic>
        <p:nvPicPr>
          <p:cNvPr id="31746" name="Picture 2" descr="D:\M.A.ERSOY Yıllığı\MEHMET AKİF ERSOY SLAYT\okullogosu\LOGO-ORTAOKUL.gif"/>
          <p:cNvPicPr>
            <a:picLocks noChangeAspect="1" noChangeArrowheads="1"/>
          </p:cNvPicPr>
          <p:nvPr/>
        </p:nvPicPr>
        <p:blipFill>
          <a:blip r:embed="rId2" cstate="print"/>
          <a:srcRect/>
          <a:stretch>
            <a:fillRect/>
          </a:stretch>
        </p:blipFill>
        <p:spPr bwMode="auto">
          <a:xfrm>
            <a:off x="5363143" y="-203199"/>
            <a:ext cx="1494857" cy="3049449"/>
          </a:xfrm>
          <a:prstGeom prst="rect">
            <a:avLst/>
          </a:prstGeom>
          <a:noFill/>
        </p:spPr>
      </p:pic>
      <p:sp>
        <p:nvSpPr>
          <p:cNvPr id="10" name="9 Metin kutusu"/>
          <p:cNvSpPr txBox="1"/>
          <p:nvPr/>
        </p:nvSpPr>
        <p:spPr>
          <a:xfrm>
            <a:off x="1883009" y="508001"/>
            <a:ext cx="3429000" cy="1274195"/>
          </a:xfrm>
          <a:prstGeom prst="rect">
            <a:avLst/>
          </a:prstGeom>
          <a:noFill/>
        </p:spPr>
        <p:txBody>
          <a:bodyPr wrap="square" rtlCol="0">
            <a:spAutoFit/>
          </a:bodyPr>
          <a:lstStyle/>
          <a:p>
            <a:r>
              <a:rPr lang="tr-TR" sz="3200" b="1" dirty="0" smtClean="0"/>
              <a:t>BURS, YATILILIK VE TAŞIMA DURUMU</a:t>
            </a:r>
            <a:endParaRPr lang="tr-TR" sz="3200" dirty="0"/>
          </a:p>
        </p:txBody>
      </p:sp>
      <p:graphicFrame>
        <p:nvGraphicFramePr>
          <p:cNvPr id="9" name="8 Tablo"/>
          <p:cNvGraphicFramePr>
            <a:graphicFrameLocks noGrp="1"/>
          </p:cNvGraphicFramePr>
          <p:nvPr>
            <p:extLst>
              <p:ext uri="{D42A27DB-BD31-4B8C-83A1-F6EECF244321}">
                <p14:modId xmlns:p14="http://schemas.microsoft.com/office/powerpoint/2010/main" val="2315280359"/>
              </p:ext>
            </p:extLst>
          </p:nvPr>
        </p:nvGraphicFramePr>
        <p:xfrm>
          <a:off x="742950" y="3048000"/>
          <a:ext cx="5086350" cy="3657600"/>
        </p:xfrm>
        <a:graphic>
          <a:graphicData uri="http://schemas.openxmlformats.org/drawingml/2006/table">
            <a:tbl>
              <a:tblPr firstRow="1" bandRow="1">
                <a:tableStyleId>{5C22544A-7EE6-4342-B048-85BDC9FD1C3A}</a:tableStyleId>
              </a:tblPr>
              <a:tblGrid>
                <a:gridCol w="2543175"/>
                <a:gridCol w="2543175"/>
              </a:tblGrid>
              <a:tr h="863600">
                <a:tc>
                  <a:txBody>
                    <a:bodyPr/>
                    <a:lstStyle/>
                    <a:p>
                      <a:pPr algn="l"/>
                      <a:r>
                        <a:rPr lang="tr-TR" sz="2400" b="0" dirty="0" smtClean="0">
                          <a:solidFill>
                            <a:schemeClr val="tx1"/>
                          </a:solidFill>
                        </a:rPr>
                        <a:t>BURSLU ÖĞRENCİ SAYISI</a:t>
                      </a:r>
                      <a:endParaRPr lang="tr-TR" sz="2400" b="0" dirty="0">
                        <a:solidFill>
                          <a:schemeClr val="tx1"/>
                        </a:solidFill>
                      </a:endParaRPr>
                    </a:p>
                  </a:txBody>
                  <a:tcPr marL="68580" marR="68580" marT="60960" marB="60960"/>
                </a:tc>
                <a:tc>
                  <a:txBody>
                    <a:bodyPr/>
                    <a:lstStyle/>
                    <a:p>
                      <a:pPr algn="l"/>
                      <a:r>
                        <a:rPr lang="tr-TR" sz="2400" b="0" dirty="0" smtClean="0">
                          <a:solidFill>
                            <a:schemeClr val="tx1"/>
                          </a:solidFill>
                        </a:rPr>
                        <a:t>6</a:t>
                      </a:r>
                      <a:endParaRPr lang="tr-TR" sz="2400" b="0" dirty="0">
                        <a:solidFill>
                          <a:schemeClr val="tx1"/>
                        </a:solidFill>
                      </a:endParaRPr>
                    </a:p>
                  </a:txBody>
                  <a:tcPr marL="68580" marR="68580" marT="60960" marB="60960"/>
                </a:tc>
              </a:tr>
              <a:tr h="863600">
                <a:tc>
                  <a:txBody>
                    <a:bodyPr/>
                    <a:lstStyle/>
                    <a:p>
                      <a:pPr algn="l"/>
                      <a:r>
                        <a:rPr lang="tr-TR" sz="2400" b="0" dirty="0" smtClean="0">
                          <a:solidFill>
                            <a:schemeClr val="tx1"/>
                          </a:solidFill>
                        </a:rPr>
                        <a:t>TAŞIMALI ÖĞRENCİ SAYISI</a:t>
                      </a:r>
                      <a:endParaRPr lang="tr-TR" sz="2400" b="0" dirty="0">
                        <a:solidFill>
                          <a:schemeClr val="tx1"/>
                        </a:solidFill>
                      </a:endParaRPr>
                    </a:p>
                  </a:txBody>
                  <a:tcPr marL="68580" marR="68580" marT="60960" marB="60960"/>
                </a:tc>
                <a:tc>
                  <a:txBody>
                    <a:bodyPr/>
                    <a:lstStyle/>
                    <a:p>
                      <a:pPr algn="l"/>
                      <a:r>
                        <a:rPr lang="tr-TR" sz="2400" b="0" dirty="0" smtClean="0">
                          <a:solidFill>
                            <a:schemeClr val="tx1"/>
                          </a:solidFill>
                        </a:rPr>
                        <a:t> </a:t>
                      </a:r>
                      <a:r>
                        <a:rPr lang="tr-TR" sz="2400" b="0" dirty="0" smtClean="0">
                          <a:solidFill>
                            <a:schemeClr val="tx1"/>
                          </a:solidFill>
                        </a:rPr>
                        <a:t>60</a:t>
                      </a:r>
                      <a:endParaRPr lang="tr-TR" sz="2400" b="0" dirty="0">
                        <a:solidFill>
                          <a:schemeClr val="tx1"/>
                        </a:solidFill>
                      </a:endParaRPr>
                    </a:p>
                  </a:txBody>
                  <a:tcPr marL="68580" marR="68580" marT="60960" marB="60960"/>
                </a:tc>
              </a:tr>
              <a:tr h="863600">
                <a:tc>
                  <a:txBody>
                    <a:bodyPr/>
                    <a:lstStyle/>
                    <a:p>
                      <a:pPr algn="l"/>
                      <a:r>
                        <a:rPr lang="tr-TR" sz="2400" b="0" dirty="0" smtClean="0">
                          <a:solidFill>
                            <a:schemeClr val="tx1"/>
                          </a:solidFill>
                        </a:rPr>
                        <a:t>MERKEZ ÖĞRENCİ SAYISI</a:t>
                      </a:r>
                      <a:endParaRPr lang="tr-TR" sz="2400" b="0" dirty="0">
                        <a:solidFill>
                          <a:schemeClr val="tx1"/>
                        </a:solidFill>
                      </a:endParaRPr>
                    </a:p>
                  </a:txBody>
                  <a:tcPr marL="68580" marR="68580" marT="60960" marB="60960"/>
                </a:tc>
                <a:tc>
                  <a:txBody>
                    <a:bodyPr/>
                    <a:lstStyle/>
                    <a:p>
                      <a:pPr algn="l"/>
                      <a:r>
                        <a:rPr lang="tr-TR" sz="2400" b="0" dirty="0" smtClean="0">
                          <a:solidFill>
                            <a:schemeClr val="tx1"/>
                          </a:solidFill>
                        </a:rPr>
                        <a:t>206</a:t>
                      </a:r>
                      <a:endParaRPr lang="tr-TR" sz="2400" b="0" dirty="0">
                        <a:solidFill>
                          <a:schemeClr val="tx1"/>
                        </a:solidFill>
                      </a:endParaRPr>
                    </a:p>
                  </a:txBody>
                  <a:tcPr marL="68580" marR="68580" marT="60960" marB="60960"/>
                </a:tc>
              </a:tr>
            </a:tbl>
          </a:graphicData>
        </a:graphic>
      </p:graphicFrame>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1" y="262557"/>
            <a:ext cx="1676399" cy="1947244"/>
          </a:xfrm>
          <a:prstGeom prst="rect">
            <a:avLst/>
          </a:prstGeom>
        </p:spPr>
      </p:pic>
    </p:spTree>
  </p:cSld>
  <p:clrMapOvr>
    <a:masterClrMapping/>
  </p:clrMapOvr>
  <p:transition advTm="10406"/>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5" name="Picture 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228600"/>
            <a:ext cx="1495425"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Tablo 1"/>
          <p:cNvGraphicFramePr>
            <a:graphicFrameLocks noGrp="1"/>
          </p:cNvGraphicFramePr>
          <p:nvPr>
            <p:extLst>
              <p:ext uri="{D42A27DB-BD31-4B8C-83A1-F6EECF244321}">
                <p14:modId xmlns:p14="http://schemas.microsoft.com/office/powerpoint/2010/main" val="1103784005"/>
              </p:ext>
            </p:extLst>
          </p:nvPr>
        </p:nvGraphicFramePr>
        <p:xfrm>
          <a:off x="838200" y="2514600"/>
          <a:ext cx="4642980" cy="1735074"/>
        </p:xfrm>
        <a:graphic>
          <a:graphicData uri="http://schemas.openxmlformats.org/drawingml/2006/table">
            <a:tbl>
              <a:tblPr>
                <a:tableStyleId>{5C22544A-7EE6-4342-B048-85BDC9FD1C3A}</a:tableStyleId>
              </a:tblPr>
              <a:tblGrid>
                <a:gridCol w="3077367"/>
                <a:gridCol w="1565613"/>
              </a:tblGrid>
              <a:tr h="155575">
                <a:tc>
                  <a:txBody>
                    <a:bodyPr/>
                    <a:lstStyle/>
                    <a:p>
                      <a:pPr algn="just">
                        <a:lnSpc>
                          <a:spcPct val="115000"/>
                        </a:lnSpc>
                        <a:spcAft>
                          <a:spcPts val="0"/>
                        </a:spcAft>
                      </a:pPr>
                      <a:r>
                        <a:rPr lang="tr-TR" sz="1100" dirty="0" smtClean="0">
                          <a:effectLst/>
                        </a:rPr>
                        <a:t>ETKİNLİK </a:t>
                      </a:r>
                      <a:r>
                        <a:rPr lang="tr-TR" sz="1100" dirty="0" smtClean="0">
                          <a:effectLst/>
                        </a:rPr>
                        <a:t>2020-2021 </a:t>
                      </a:r>
                      <a:r>
                        <a:rPr lang="tr-TR" sz="1100" dirty="0" smtClean="0">
                          <a:effectLst/>
                        </a:rPr>
                        <a:t>YAPILAN ETKİNLİKLER</a:t>
                      </a:r>
                      <a:endParaRPr lang="tr-TR" sz="1200" dirty="0">
                        <a:effectLst/>
                        <a:latin typeface="Times New Roman"/>
                        <a:ea typeface="Times New Roman"/>
                        <a:cs typeface="Times New Roman"/>
                      </a:endParaRPr>
                    </a:p>
                  </a:txBody>
                  <a:tcPr marL="19050" marR="19050" marT="0" marB="0" anchor="ctr"/>
                </a:tc>
                <a:tc>
                  <a:txBody>
                    <a:bodyPr/>
                    <a:lstStyle/>
                    <a:p>
                      <a:pPr algn="just">
                        <a:lnSpc>
                          <a:spcPct val="115000"/>
                        </a:lnSpc>
                        <a:spcAft>
                          <a:spcPts val="0"/>
                        </a:spcAft>
                      </a:pPr>
                      <a:r>
                        <a:rPr lang="tr-TR" sz="1100">
                          <a:effectLst/>
                        </a:rPr>
                        <a:t>KATILAN ÖĞRENCİ</a:t>
                      </a:r>
                      <a:endParaRPr lang="tr-TR" sz="1200">
                        <a:effectLst/>
                        <a:latin typeface="Times New Roman"/>
                        <a:ea typeface="Times New Roman"/>
                        <a:cs typeface="Times New Roman"/>
                      </a:endParaRPr>
                    </a:p>
                  </a:txBody>
                  <a:tcPr marL="19050" marR="19050" marT="0" marB="0" anchor="ctr"/>
                </a:tc>
              </a:tr>
              <a:tr h="155575">
                <a:tc>
                  <a:txBody>
                    <a:bodyPr/>
                    <a:lstStyle/>
                    <a:p>
                      <a:pPr algn="just">
                        <a:lnSpc>
                          <a:spcPct val="115000"/>
                        </a:lnSpc>
                        <a:spcAft>
                          <a:spcPts val="0"/>
                        </a:spcAft>
                      </a:pPr>
                      <a:r>
                        <a:rPr lang="tr-TR" sz="1100" dirty="0" smtClean="0">
                          <a:effectLst/>
                          <a:latin typeface="+mn-lt"/>
                          <a:ea typeface="+mn-ea"/>
                          <a:cs typeface="+mn-cs"/>
                        </a:rPr>
                        <a:t>KİTAP</a:t>
                      </a:r>
                      <a:r>
                        <a:rPr lang="tr-TR" sz="1100" baseline="0" dirty="0" smtClean="0">
                          <a:effectLst/>
                          <a:latin typeface="+mn-lt"/>
                          <a:ea typeface="+mn-ea"/>
                          <a:cs typeface="+mn-cs"/>
                        </a:rPr>
                        <a:t> OKUMA</a:t>
                      </a:r>
                      <a:endParaRPr lang="tr-TR" sz="1200" dirty="0">
                        <a:effectLst/>
                        <a:latin typeface="Times New Roman"/>
                        <a:ea typeface="Times New Roman"/>
                        <a:cs typeface="Times New Roman"/>
                      </a:endParaRPr>
                    </a:p>
                  </a:txBody>
                  <a:tcPr marL="19050" marR="19050" marT="0" marB="0" anchor="ctr"/>
                </a:tc>
                <a:tc>
                  <a:txBody>
                    <a:bodyPr/>
                    <a:lstStyle/>
                    <a:p>
                      <a:pPr algn="just">
                        <a:lnSpc>
                          <a:spcPct val="115000"/>
                        </a:lnSpc>
                        <a:spcAft>
                          <a:spcPts val="0"/>
                        </a:spcAft>
                      </a:pPr>
                      <a:r>
                        <a:rPr lang="tr-TR" sz="1100" dirty="0" smtClean="0">
                          <a:effectLst/>
                        </a:rPr>
                        <a:t>266</a:t>
                      </a:r>
                      <a:endParaRPr lang="tr-TR" sz="1200" dirty="0">
                        <a:effectLst/>
                        <a:latin typeface="Times New Roman"/>
                        <a:ea typeface="Times New Roman"/>
                        <a:cs typeface="Times New Roman"/>
                      </a:endParaRPr>
                    </a:p>
                  </a:txBody>
                  <a:tcPr marL="19050" marR="19050" marT="0" marB="0" anchor="ctr"/>
                </a:tc>
              </a:tr>
              <a:tr h="155575">
                <a:tc>
                  <a:txBody>
                    <a:bodyPr/>
                    <a:lstStyle/>
                    <a:p>
                      <a:pPr algn="just">
                        <a:lnSpc>
                          <a:spcPct val="115000"/>
                        </a:lnSpc>
                        <a:spcAft>
                          <a:spcPts val="0"/>
                        </a:spcAft>
                      </a:pPr>
                      <a:r>
                        <a:rPr lang="tr-TR" sz="1100" dirty="0" smtClean="0">
                          <a:effectLst/>
                          <a:latin typeface="+mn-lt"/>
                          <a:ea typeface="+mn-ea"/>
                          <a:cs typeface="+mn-cs"/>
                        </a:rPr>
                        <a:t>KİTAP</a:t>
                      </a:r>
                      <a:r>
                        <a:rPr lang="tr-TR" sz="1100" baseline="0" dirty="0" smtClean="0">
                          <a:effectLst/>
                          <a:latin typeface="+mn-lt"/>
                          <a:ea typeface="+mn-ea"/>
                          <a:cs typeface="+mn-cs"/>
                        </a:rPr>
                        <a:t> OKUMA YARIŞMASI</a:t>
                      </a:r>
                      <a:endParaRPr lang="tr-TR" sz="1200" dirty="0">
                        <a:effectLst/>
                        <a:latin typeface="Times New Roman"/>
                        <a:ea typeface="Times New Roman"/>
                        <a:cs typeface="Times New Roman"/>
                      </a:endParaRPr>
                    </a:p>
                  </a:txBody>
                  <a:tcPr marL="19050" marR="19050" marT="0" marB="0" anchor="ctr"/>
                </a:tc>
                <a:tc>
                  <a:txBody>
                    <a:bodyPr/>
                    <a:lstStyle/>
                    <a:p>
                      <a:pPr algn="just">
                        <a:lnSpc>
                          <a:spcPct val="115000"/>
                        </a:lnSpc>
                        <a:spcAft>
                          <a:spcPts val="0"/>
                        </a:spcAft>
                      </a:pPr>
                      <a:r>
                        <a:rPr lang="tr-TR" sz="1100" dirty="0" smtClean="0">
                          <a:effectLst/>
                          <a:latin typeface="+mn-lt"/>
                          <a:ea typeface="+mn-ea"/>
                          <a:cs typeface="+mn-cs"/>
                        </a:rPr>
                        <a:t>80</a:t>
                      </a:r>
                      <a:endParaRPr lang="tr-TR" sz="1200" dirty="0">
                        <a:effectLst/>
                        <a:latin typeface="Times New Roman"/>
                        <a:ea typeface="Times New Roman"/>
                        <a:cs typeface="Times New Roman"/>
                      </a:endParaRPr>
                    </a:p>
                  </a:txBody>
                  <a:tcPr marL="19050" marR="19050" marT="0" marB="0" anchor="ctr"/>
                </a:tc>
              </a:tr>
              <a:tr h="155575">
                <a:tc>
                  <a:txBody>
                    <a:bodyPr/>
                    <a:lstStyle/>
                    <a:p>
                      <a:pPr algn="just">
                        <a:lnSpc>
                          <a:spcPct val="115000"/>
                        </a:lnSpc>
                        <a:spcAft>
                          <a:spcPts val="0"/>
                        </a:spcAft>
                      </a:pPr>
                      <a:r>
                        <a:rPr lang="tr-TR" sz="1100" dirty="0" smtClean="0">
                          <a:effectLst/>
                          <a:latin typeface="+mn-lt"/>
                          <a:ea typeface="+mn-ea"/>
                          <a:cs typeface="+mn-cs"/>
                        </a:rPr>
                        <a:t>ÇANAKKALE</a:t>
                      </a:r>
                      <a:r>
                        <a:rPr lang="tr-TR" sz="1100" baseline="0" dirty="0" smtClean="0">
                          <a:effectLst/>
                          <a:latin typeface="+mn-lt"/>
                          <a:ea typeface="+mn-ea"/>
                          <a:cs typeface="+mn-cs"/>
                        </a:rPr>
                        <a:t> ZAFERİ KORO</a:t>
                      </a:r>
                      <a:endParaRPr lang="tr-TR" sz="1200" dirty="0">
                        <a:effectLst/>
                        <a:latin typeface="Times New Roman"/>
                        <a:ea typeface="Times New Roman"/>
                        <a:cs typeface="Times New Roman"/>
                      </a:endParaRPr>
                    </a:p>
                  </a:txBody>
                  <a:tcPr marL="19050" marR="19050" marT="0" marB="0" anchor="ctr"/>
                </a:tc>
                <a:tc>
                  <a:txBody>
                    <a:bodyPr/>
                    <a:lstStyle/>
                    <a:p>
                      <a:pPr algn="just">
                        <a:lnSpc>
                          <a:spcPct val="115000"/>
                        </a:lnSpc>
                        <a:spcAft>
                          <a:spcPts val="0"/>
                        </a:spcAft>
                      </a:pPr>
                      <a:r>
                        <a:rPr lang="tr-TR" sz="1100" dirty="0" smtClean="0">
                          <a:effectLst/>
                          <a:latin typeface="+mn-lt"/>
                          <a:ea typeface="+mn-ea"/>
                          <a:cs typeface="+mn-cs"/>
                        </a:rPr>
                        <a:t>13</a:t>
                      </a:r>
                      <a:endParaRPr lang="tr-TR" sz="1200" dirty="0">
                        <a:effectLst/>
                        <a:latin typeface="Times New Roman"/>
                        <a:ea typeface="Times New Roman"/>
                        <a:cs typeface="Times New Roman"/>
                      </a:endParaRPr>
                    </a:p>
                  </a:txBody>
                  <a:tcPr marL="19050" marR="19050" marT="0" marB="0" anchor="ctr"/>
                </a:tc>
              </a:tr>
              <a:tr h="155575">
                <a:tc>
                  <a:txBody>
                    <a:bodyPr/>
                    <a:lstStyle/>
                    <a:p>
                      <a:pPr algn="just">
                        <a:lnSpc>
                          <a:spcPct val="115000"/>
                        </a:lnSpc>
                        <a:spcAft>
                          <a:spcPts val="0"/>
                        </a:spcAft>
                      </a:pPr>
                      <a:r>
                        <a:rPr lang="tr-TR" sz="1100" dirty="0" smtClean="0">
                          <a:effectLst/>
                        </a:rPr>
                        <a:t>AĞAÇ</a:t>
                      </a:r>
                      <a:r>
                        <a:rPr lang="tr-TR" sz="1100" baseline="0" dirty="0" smtClean="0">
                          <a:effectLst/>
                        </a:rPr>
                        <a:t> DİKME</a:t>
                      </a:r>
                      <a:endParaRPr lang="tr-TR" sz="1200" dirty="0">
                        <a:effectLst/>
                        <a:latin typeface="Times New Roman"/>
                        <a:ea typeface="Times New Roman"/>
                        <a:cs typeface="Times New Roman"/>
                      </a:endParaRPr>
                    </a:p>
                  </a:txBody>
                  <a:tcPr marL="19050" marR="19050" marT="0" marB="0" anchor="ctr"/>
                </a:tc>
                <a:tc>
                  <a:txBody>
                    <a:bodyPr/>
                    <a:lstStyle/>
                    <a:p>
                      <a:pPr algn="just">
                        <a:lnSpc>
                          <a:spcPct val="115000"/>
                        </a:lnSpc>
                        <a:spcAft>
                          <a:spcPts val="0"/>
                        </a:spcAft>
                      </a:pPr>
                      <a:r>
                        <a:rPr lang="tr-TR" sz="1100" dirty="0" smtClean="0">
                          <a:effectLst/>
                          <a:latin typeface="+mn-lt"/>
                          <a:ea typeface="+mn-ea"/>
                          <a:cs typeface="+mn-cs"/>
                        </a:rPr>
                        <a:t>13</a:t>
                      </a:r>
                      <a:endParaRPr lang="tr-TR" sz="1200" dirty="0">
                        <a:effectLst/>
                        <a:latin typeface="Times New Roman"/>
                        <a:ea typeface="Times New Roman"/>
                        <a:cs typeface="Times New Roman"/>
                      </a:endParaRPr>
                    </a:p>
                  </a:txBody>
                  <a:tcPr marL="19050" marR="19050" marT="0" marB="0" anchor="ctr"/>
                </a:tc>
              </a:tr>
              <a:tr h="155575">
                <a:tc>
                  <a:txBody>
                    <a:bodyPr/>
                    <a:lstStyle/>
                    <a:p>
                      <a:pPr algn="just">
                        <a:lnSpc>
                          <a:spcPct val="115000"/>
                        </a:lnSpc>
                        <a:spcAft>
                          <a:spcPts val="0"/>
                        </a:spcAft>
                      </a:pPr>
                      <a:r>
                        <a:rPr lang="tr-TR" sz="1100" dirty="0" smtClean="0">
                          <a:effectLst/>
                        </a:rPr>
                        <a:t>AĞAÇ FİDESİ DİKİMİ</a:t>
                      </a:r>
                      <a:endParaRPr lang="tr-TR" sz="1200" dirty="0">
                        <a:effectLst/>
                        <a:latin typeface="Times New Roman"/>
                        <a:ea typeface="Times New Roman"/>
                        <a:cs typeface="Times New Roman"/>
                      </a:endParaRPr>
                    </a:p>
                  </a:txBody>
                  <a:tcPr marL="19050" marR="19050" marT="0" marB="0" anchor="ctr"/>
                </a:tc>
                <a:tc>
                  <a:txBody>
                    <a:bodyPr/>
                    <a:lstStyle/>
                    <a:p>
                      <a:pPr algn="just">
                        <a:lnSpc>
                          <a:spcPct val="115000"/>
                        </a:lnSpc>
                        <a:spcAft>
                          <a:spcPts val="0"/>
                        </a:spcAft>
                      </a:pPr>
                      <a:r>
                        <a:rPr lang="tr-TR" sz="1100" dirty="0" smtClean="0">
                          <a:effectLst/>
                          <a:latin typeface="+mn-lt"/>
                          <a:ea typeface="+mn-ea"/>
                          <a:cs typeface="+mn-cs"/>
                        </a:rPr>
                        <a:t>266</a:t>
                      </a:r>
                      <a:endParaRPr lang="tr-TR" sz="1200" dirty="0">
                        <a:effectLst/>
                        <a:latin typeface="Times New Roman"/>
                        <a:ea typeface="Times New Roman"/>
                        <a:cs typeface="Times New Roman"/>
                      </a:endParaRPr>
                    </a:p>
                  </a:txBody>
                  <a:tcPr marL="19050" marR="19050" marT="0" marB="0" anchor="ctr"/>
                </a:tc>
              </a:tr>
              <a:tr h="155575">
                <a:tc>
                  <a:txBody>
                    <a:bodyPr/>
                    <a:lstStyle/>
                    <a:p>
                      <a:pPr algn="just">
                        <a:lnSpc>
                          <a:spcPct val="115000"/>
                        </a:lnSpc>
                        <a:spcAft>
                          <a:spcPts val="0"/>
                        </a:spcAft>
                      </a:pPr>
                      <a:r>
                        <a:rPr lang="tr-TR" sz="1100" dirty="0" smtClean="0">
                          <a:effectLst/>
                          <a:latin typeface="+mn-lt"/>
                          <a:ea typeface="+mn-ea"/>
                          <a:cs typeface="+mn-cs"/>
                        </a:rPr>
                        <a:t>İSTİKLAL</a:t>
                      </a:r>
                      <a:r>
                        <a:rPr lang="tr-TR" sz="1100" baseline="0" dirty="0" smtClean="0">
                          <a:effectLst/>
                          <a:latin typeface="+mn-lt"/>
                          <a:ea typeface="+mn-ea"/>
                          <a:cs typeface="+mn-cs"/>
                        </a:rPr>
                        <a:t> MARŞI KORO</a:t>
                      </a:r>
                      <a:endParaRPr lang="tr-TR" sz="1200" dirty="0">
                        <a:effectLst/>
                        <a:latin typeface="Times New Roman"/>
                        <a:ea typeface="Times New Roman"/>
                        <a:cs typeface="Times New Roman"/>
                      </a:endParaRPr>
                    </a:p>
                  </a:txBody>
                  <a:tcPr marL="19050" marR="19050" marT="0" marB="0" anchor="ctr"/>
                </a:tc>
                <a:tc>
                  <a:txBody>
                    <a:bodyPr/>
                    <a:lstStyle/>
                    <a:p>
                      <a:pPr algn="just">
                        <a:lnSpc>
                          <a:spcPct val="115000"/>
                        </a:lnSpc>
                        <a:spcAft>
                          <a:spcPts val="0"/>
                        </a:spcAft>
                      </a:pPr>
                      <a:r>
                        <a:rPr lang="tr-TR" sz="1100" dirty="0" smtClean="0">
                          <a:effectLst/>
                          <a:latin typeface="+mn-lt"/>
                          <a:ea typeface="+mn-ea"/>
                          <a:cs typeface="+mn-cs"/>
                        </a:rPr>
                        <a:t>25</a:t>
                      </a:r>
                      <a:endParaRPr lang="tr-TR" sz="1200" dirty="0">
                        <a:effectLst/>
                        <a:latin typeface="Times New Roman"/>
                        <a:ea typeface="Times New Roman"/>
                        <a:cs typeface="Times New Roman"/>
                      </a:endParaRPr>
                    </a:p>
                  </a:txBody>
                  <a:tcPr marL="19050" marR="19050" marT="0" marB="0" anchor="ctr"/>
                </a:tc>
              </a:tr>
              <a:tr h="155575">
                <a:tc>
                  <a:txBody>
                    <a:bodyPr/>
                    <a:lstStyle/>
                    <a:p>
                      <a:pPr algn="just">
                        <a:lnSpc>
                          <a:spcPct val="115000"/>
                        </a:lnSpc>
                        <a:spcAft>
                          <a:spcPts val="0"/>
                        </a:spcAft>
                      </a:pPr>
                      <a:r>
                        <a:rPr lang="tr-TR" sz="1100" dirty="0" smtClean="0">
                          <a:effectLst/>
                          <a:latin typeface="+mn-lt"/>
                          <a:ea typeface="+mn-ea"/>
                          <a:cs typeface="+mn-cs"/>
                        </a:rPr>
                        <a:t>İSTİKLAL</a:t>
                      </a:r>
                      <a:r>
                        <a:rPr lang="tr-TR" sz="1100" baseline="0" dirty="0" smtClean="0">
                          <a:effectLst/>
                          <a:latin typeface="+mn-lt"/>
                          <a:ea typeface="+mn-ea"/>
                          <a:cs typeface="+mn-cs"/>
                        </a:rPr>
                        <a:t> MARŞI RESİM YARIŞMASI</a:t>
                      </a:r>
                      <a:endParaRPr lang="tr-TR" sz="1200" dirty="0">
                        <a:effectLst/>
                        <a:latin typeface="Times New Roman"/>
                        <a:ea typeface="Times New Roman"/>
                        <a:cs typeface="Times New Roman"/>
                      </a:endParaRPr>
                    </a:p>
                  </a:txBody>
                  <a:tcPr marL="19050" marR="19050" marT="0" marB="0" anchor="ctr"/>
                </a:tc>
                <a:tc>
                  <a:txBody>
                    <a:bodyPr/>
                    <a:lstStyle/>
                    <a:p>
                      <a:pPr algn="just">
                        <a:lnSpc>
                          <a:spcPct val="115000"/>
                        </a:lnSpc>
                        <a:spcAft>
                          <a:spcPts val="0"/>
                        </a:spcAft>
                      </a:pPr>
                      <a:r>
                        <a:rPr lang="tr-TR" sz="1100" dirty="0" smtClean="0">
                          <a:effectLst/>
                          <a:latin typeface="+mn-lt"/>
                          <a:ea typeface="+mn-ea"/>
                          <a:cs typeface="+mn-cs"/>
                        </a:rPr>
                        <a:t>10</a:t>
                      </a:r>
                      <a:endParaRPr lang="tr-TR" sz="1200" dirty="0">
                        <a:effectLst/>
                        <a:latin typeface="Times New Roman"/>
                        <a:ea typeface="Times New Roman"/>
                        <a:cs typeface="Times New Roman"/>
                      </a:endParaRPr>
                    </a:p>
                  </a:txBody>
                  <a:tcPr marL="19050" marR="19050" marT="0" marB="0" anchor="ctr"/>
                </a:tc>
              </a:tr>
            </a:tbl>
          </a:graphicData>
        </a:graphic>
      </p:graphicFrame>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262556"/>
            <a:ext cx="2065687" cy="2065687"/>
          </a:xfrm>
          <a:prstGeom prst="rect">
            <a:avLst/>
          </a:prstGeom>
        </p:spPr>
      </p:pic>
    </p:spTree>
    <p:extLst>
      <p:ext uri="{BB962C8B-B14F-4D97-AF65-F5344CB8AC3E}">
        <p14:creationId xmlns:p14="http://schemas.microsoft.com/office/powerpoint/2010/main" val="1451612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5" name="Picture 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228600"/>
            <a:ext cx="1495425"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Tablo 3"/>
          <p:cNvGraphicFramePr>
            <a:graphicFrameLocks noGrp="1"/>
          </p:cNvGraphicFramePr>
          <p:nvPr>
            <p:extLst>
              <p:ext uri="{D42A27DB-BD31-4B8C-83A1-F6EECF244321}">
                <p14:modId xmlns:p14="http://schemas.microsoft.com/office/powerpoint/2010/main" val="618189232"/>
              </p:ext>
            </p:extLst>
          </p:nvPr>
        </p:nvGraphicFramePr>
        <p:xfrm>
          <a:off x="533400" y="2362200"/>
          <a:ext cx="3655066" cy="1359140"/>
        </p:xfrm>
        <a:graphic>
          <a:graphicData uri="http://schemas.openxmlformats.org/drawingml/2006/table">
            <a:tbl>
              <a:tblPr firstRow="1" firstCol="1" bandRow="1">
                <a:tableStyleId>{5C22544A-7EE6-4342-B048-85BDC9FD1C3A}</a:tableStyleId>
              </a:tblPr>
              <a:tblGrid>
                <a:gridCol w="1500014"/>
                <a:gridCol w="1500014"/>
                <a:gridCol w="655038"/>
              </a:tblGrid>
              <a:tr h="172145">
                <a:tc rowSpan="6">
                  <a:txBody>
                    <a:bodyPr/>
                    <a:lstStyle/>
                    <a:p>
                      <a:pPr marL="71755" marR="71755" algn="ctr">
                        <a:spcAft>
                          <a:spcPts val="1000"/>
                        </a:spcAft>
                      </a:pPr>
                      <a:r>
                        <a:rPr lang="tr-TR" sz="900" dirty="0">
                          <a:effectLst/>
                        </a:rPr>
                        <a:t>ORTAOKUL</a:t>
                      </a:r>
                      <a:endParaRPr lang="tr-TR" sz="900" dirty="0">
                        <a:effectLst/>
                        <a:latin typeface="Calibri"/>
                      </a:endParaRPr>
                    </a:p>
                  </a:txBody>
                  <a:tcPr marL="0" marR="0" marT="0" marB="0" vert="vert270" anchor="ctr"/>
                </a:tc>
                <a:tc>
                  <a:txBody>
                    <a:bodyPr/>
                    <a:lstStyle/>
                    <a:p>
                      <a:r>
                        <a:rPr lang="tr-TR" sz="1100" dirty="0">
                          <a:effectLst/>
                        </a:rPr>
                        <a:t>Bilgisayar sayısı</a:t>
                      </a:r>
                      <a:endParaRPr lang="tr-TR" sz="900" dirty="0">
                        <a:effectLst/>
                        <a:latin typeface="Calibri"/>
                      </a:endParaRPr>
                    </a:p>
                  </a:txBody>
                  <a:tcPr marL="0" marR="0" marT="0" marB="0"/>
                </a:tc>
                <a:tc>
                  <a:txBody>
                    <a:bodyPr/>
                    <a:lstStyle/>
                    <a:p>
                      <a:pPr algn="ctr"/>
                      <a:r>
                        <a:rPr lang="tr-TR" sz="1100" dirty="0" smtClean="0">
                          <a:effectLst/>
                          <a:latin typeface="+mn-lt"/>
                        </a:rPr>
                        <a:t>2</a:t>
                      </a:r>
                      <a:endParaRPr lang="tr-TR" sz="900" dirty="0">
                        <a:effectLst/>
                        <a:latin typeface="Calibri"/>
                      </a:endParaRPr>
                    </a:p>
                  </a:txBody>
                  <a:tcPr marL="0" marR="0" marT="0" marB="0" anchor="ctr"/>
                </a:tc>
              </a:tr>
              <a:tr h="172145">
                <a:tc vMerge="1">
                  <a:txBody>
                    <a:bodyPr/>
                    <a:lstStyle/>
                    <a:p>
                      <a:endParaRPr lang="tr-TR"/>
                    </a:p>
                  </a:txBody>
                  <a:tcPr/>
                </a:tc>
                <a:tc>
                  <a:txBody>
                    <a:bodyPr/>
                    <a:lstStyle/>
                    <a:p>
                      <a:r>
                        <a:rPr lang="tr-TR" sz="1100" dirty="0">
                          <a:effectLst/>
                        </a:rPr>
                        <a:t>Akıllı Tahta Sayısı</a:t>
                      </a:r>
                      <a:endParaRPr lang="tr-TR" sz="900" dirty="0">
                        <a:effectLst/>
                        <a:latin typeface="Calibri"/>
                      </a:endParaRPr>
                    </a:p>
                  </a:txBody>
                  <a:tcPr marL="0" marR="0" marT="0" marB="0"/>
                </a:tc>
                <a:tc>
                  <a:txBody>
                    <a:bodyPr/>
                    <a:lstStyle/>
                    <a:p>
                      <a:pPr algn="ctr"/>
                      <a:r>
                        <a:rPr lang="tr-TR" sz="1100" dirty="0" smtClean="0">
                          <a:effectLst/>
                          <a:latin typeface="+mn-lt"/>
                        </a:rPr>
                        <a:t>18</a:t>
                      </a:r>
                      <a:endParaRPr lang="tr-TR" sz="900" dirty="0">
                        <a:effectLst/>
                        <a:latin typeface="Calibri"/>
                      </a:endParaRPr>
                    </a:p>
                  </a:txBody>
                  <a:tcPr marL="0" marR="0" marT="0" marB="0" anchor="ctr"/>
                </a:tc>
              </a:tr>
              <a:tr h="172145">
                <a:tc vMerge="1">
                  <a:txBody>
                    <a:bodyPr/>
                    <a:lstStyle/>
                    <a:p>
                      <a:endParaRPr lang="tr-TR"/>
                    </a:p>
                  </a:txBody>
                  <a:tcPr/>
                </a:tc>
                <a:tc>
                  <a:txBody>
                    <a:bodyPr/>
                    <a:lstStyle/>
                    <a:p>
                      <a:r>
                        <a:rPr lang="tr-TR" sz="1100" dirty="0">
                          <a:effectLst/>
                        </a:rPr>
                        <a:t>Projeksiyon cihazı sayısı</a:t>
                      </a:r>
                      <a:endParaRPr lang="tr-TR" sz="900" dirty="0">
                        <a:effectLst/>
                        <a:latin typeface="Calibri"/>
                      </a:endParaRPr>
                    </a:p>
                  </a:txBody>
                  <a:tcPr marL="0" marR="0" marT="0" marB="0"/>
                </a:tc>
                <a:tc>
                  <a:txBody>
                    <a:bodyPr/>
                    <a:lstStyle/>
                    <a:p>
                      <a:pPr algn="ctr"/>
                      <a:r>
                        <a:rPr lang="tr-TR" sz="1100" dirty="0" smtClean="0">
                          <a:effectLst/>
                          <a:latin typeface="+mn-lt"/>
                        </a:rPr>
                        <a:t>0</a:t>
                      </a:r>
                      <a:endParaRPr lang="tr-TR" sz="900" dirty="0">
                        <a:effectLst/>
                        <a:latin typeface="Calibri"/>
                      </a:endParaRPr>
                    </a:p>
                  </a:txBody>
                  <a:tcPr marL="0" marR="0" marT="0" marB="0" anchor="ctr"/>
                </a:tc>
              </a:tr>
              <a:tr h="172145">
                <a:tc vMerge="1">
                  <a:txBody>
                    <a:bodyPr/>
                    <a:lstStyle/>
                    <a:p>
                      <a:endParaRPr lang="tr-TR"/>
                    </a:p>
                  </a:txBody>
                  <a:tcPr/>
                </a:tc>
                <a:tc>
                  <a:txBody>
                    <a:bodyPr/>
                    <a:lstStyle/>
                    <a:p>
                      <a:r>
                        <a:rPr lang="tr-TR" sz="1100">
                          <a:effectLst/>
                        </a:rPr>
                        <a:t>Yazıcı sayısı</a:t>
                      </a:r>
                      <a:endParaRPr lang="tr-TR" sz="900">
                        <a:effectLst/>
                        <a:latin typeface="Calibri"/>
                      </a:endParaRPr>
                    </a:p>
                  </a:txBody>
                  <a:tcPr marL="0" marR="0" marT="0" marB="0"/>
                </a:tc>
                <a:tc>
                  <a:txBody>
                    <a:bodyPr/>
                    <a:lstStyle/>
                    <a:p>
                      <a:pPr algn="ctr"/>
                      <a:r>
                        <a:rPr lang="tr-TR" sz="1100" dirty="0" smtClean="0">
                          <a:effectLst/>
                          <a:latin typeface="+mn-lt"/>
                        </a:rPr>
                        <a:t>1</a:t>
                      </a:r>
                      <a:endParaRPr lang="tr-TR" sz="900" dirty="0">
                        <a:effectLst/>
                        <a:latin typeface="Calibri"/>
                      </a:endParaRPr>
                    </a:p>
                  </a:txBody>
                  <a:tcPr marL="0" marR="0" marT="0" marB="0" anchor="ctr"/>
                </a:tc>
              </a:tr>
              <a:tr h="172145">
                <a:tc vMerge="1">
                  <a:txBody>
                    <a:bodyPr/>
                    <a:lstStyle/>
                    <a:p>
                      <a:endParaRPr lang="tr-TR"/>
                    </a:p>
                  </a:txBody>
                  <a:tcPr/>
                </a:tc>
                <a:tc>
                  <a:txBody>
                    <a:bodyPr/>
                    <a:lstStyle/>
                    <a:p>
                      <a:r>
                        <a:rPr lang="tr-TR" sz="1100">
                          <a:effectLst/>
                        </a:rPr>
                        <a:t>Fotokopi makinesi sayısı</a:t>
                      </a:r>
                      <a:endParaRPr lang="tr-TR" sz="900">
                        <a:effectLst/>
                        <a:latin typeface="Calibri"/>
                      </a:endParaRPr>
                    </a:p>
                  </a:txBody>
                  <a:tcPr marL="0" marR="0" marT="0" marB="0"/>
                </a:tc>
                <a:tc>
                  <a:txBody>
                    <a:bodyPr/>
                    <a:lstStyle/>
                    <a:p>
                      <a:pPr algn="ctr"/>
                      <a:r>
                        <a:rPr lang="tr-TR" sz="1100" dirty="0" smtClean="0">
                          <a:effectLst/>
                          <a:latin typeface="+mn-lt"/>
                        </a:rPr>
                        <a:t>2</a:t>
                      </a:r>
                      <a:endParaRPr lang="tr-TR" sz="900" dirty="0">
                        <a:effectLst/>
                        <a:latin typeface="Calibri"/>
                      </a:endParaRPr>
                    </a:p>
                  </a:txBody>
                  <a:tcPr marL="0" marR="0" marT="0" marB="0" anchor="ctr"/>
                </a:tc>
              </a:tr>
              <a:tr h="172145">
                <a:tc vMerge="1">
                  <a:txBody>
                    <a:bodyPr/>
                    <a:lstStyle/>
                    <a:p>
                      <a:endParaRPr lang="tr-TR"/>
                    </a:p>
                  </a:txBody>
                  <a:tcPr/>
                </a:tc>
                <a:tc>
                  <a:txBody>
                    <a:bodyPr/>
                    <a:lstStyle/>
                    <a:p>
                      <a:r>
                        <a:rPr lang="tr-TR" sz="1100">
                          <a:effectLst/>
                        </a:rPr>
                        <a:t>Taşıt sayısı</a:t>
                      </a:r>
                      <a:endParaRPr lang="tr-TR" sz="900">
                        <a:effectLst/>
                        <a:latin typeface="Calibri"/>
                      </a:endParaRPr>
                    </a:p>
                  </a:txBody>
                  <a:tcPr marL="0" marR="0" marT="0" marB="0"/>
                </a:tc>
                <a:tc>
                  <a:txBody>
                    <a:bodyPr/>
                    <a:lstStyle/>
                    <a:p>
                      <a:pPr algn="ctr"/>
                      <a:r>
                        <a:rPr lang="tr-TR" sz="1100" dirty="0">
                          <a:effectLst/>
                        </a:rPr>
                        <a:t>-</a:t>
                      </a:r>
                      <a:endParaRPr lang="tr-TR" sz="900" dirty="0">
                        <a:effectLst/>
                        <a:latin typeface="Calibri"/>
                      </a:endParaRPr>
                    </a:p>
                  </a:txBody>
                  <a:tcPr marL="0" marR="0" marT="0" marB="0" anchor="ctr"/>
                </a:tc>
              </a:tr>
            </a:tbl>
          </a:graphicData>
        </a:graphic>
      </p:graphicFrame>
      <p:graphicFrame>
        <p:nvGraphicFramePr>
          <p:cNvPr id="2" name="Tablo 1"/>
          <p:cNvGraphicFramePr>
            <a:graphicFrameLocks noGrp="1"/>
          </p:cNvGraphicFramePr>
          <p:nvPr>
            <p:extLst>
              <p:ext uri="{D42A27DB-BD31-4B8C-83A1-F6EECF244321}">
                <p14:modId xmlns:p14="http://schemas.microsoft.com/office/powerpoint/2010/main" val="2739765985"/>
              </p:ext>
            </p:extLst>
          </p:nvPr>
        </p:nvGraphicFramePr>
        <p:xfrm>
          <a:off x="457200" y="3810000"/>
          <a:ext cx="3838200" cy="2065746"/>
        </p:xfrm>
        <a:graphic>
          <a:graphicData uri="http://schemas.openxmlformats.org/drawingml/2006/table">
            <a:tbl>
              <a:tblPr firstRow="1" firstCol="1" bandRow="1">
                <a:tableStyleId>{5C22544A-7EE6-4342-B048-85BDC9FD1C3A}</a:tableStyleId>
              </a:tblPr>
              <a:tblGrid>
                <a:gridCol w="1624805"/>
                <a:gridCol w="1624805"/>
                <a:gridCol w="588590"/>
              </a:tblGrid>
              <a:tr h="344291">
                <a:tc rowSpan="6">
                  <a:txBody>
                    <a:bodyPr/>
                    <a:lstStyle/>
                    <a:p>
                      <a:pPr marL="71755" marR="71755" algn="ctr">
                        <a:spcAft>
                          <a:spcPts val="1000"/>
                        </a:spcAft>
                      </a:pPr>
                      <a:r>
                        <a:rPr lang="tr-TR" sz="900" dirty="0">
                          <a:effectLst/>
                        </a:rPr>
                        <a:t>ORTAOKUL</a:t>
                      </a:r>
                      <a:endParaRPr lang="tr-TR" sz="900" dirty="0">
                        <a:effectLst/>
                        <a:latin typeface="Calibri"/>
                      </a:endParaRPr>
                    </a:p>
                  </a:txBody>
                  <a:tcPr marL="0" marR="0" marT="0" marB="0" vert="vert270" anchor="ctr"/>
                </a:tc>
                <a:tc>
                  <a:txBody>
                    <a:bodyPr/>
                    <a:lstStyle/>
                    <a:p>
                      <a:r>
                        <a:rPr lang="tr-TR" sz="1100">
                          <a:effectLst/>
                        </a:rPr>
                        <a:t>Deprem dayanıklılık testi yapılmış</a:t>
                      </a:r>
                      <a:endParaRPr lang="tr-TR" sz="900">
                        <a:effectLst/>
                        <a:latin typeface="Calibri"/>
                      </a:endParaRPr>
                    </a:p>
                  </a:txBody>
                  <a:tcPr marL="0" marR="0" marT="0" marB="0"/>
                </a:tc>
                <a:tc>
                  <a:txBody>
                    <a:bodyPr/>
                    <a:lstStyle/>
                    <a:p>
                      <a:pPr algn="ctr"/>
                      <a:r>
                        <a:rPr lang="tr-TR" sz="1100">
                          <a:effectLst/>
                        </a:rPr>
                        <a:t> </a:t>
                      </a:r>
                      <a:endParaRPr lang="tr-TR" sz="900">
                        <a:effectLst/>
                        <a:latin typeface="Calibri"/>
                      </a:endParaRPr>
                    </a:p>
                  </a:txBody>
                  <a:tcPr marL="0" marR="0" marT="0" marB="0" anchor="ctr"/>
                </a:tc>
              </a:tr>
              <a:tr h="344291">
                <a:tc vMerge="1">
                  <a:txBody>
                    <a:bodyPr/>
                    <a:lstStyle/>
                    <a:p>
                      <a:endParaRPr lang="tr-TR"/>
                    </a:p>
                  </a:txBody>
                  <a:tcPr/>
                </a:tc>
                <a:tc>
                  <a:txBody>
                    <a:bodyPr/>
                    <a:lstStyle/>
                    <a:p>
                      <a:r>
                        <a:rPr lang="tr-TR" sz="1100">
                          <a:effectLst/>
                        </a:rPr>
                        <a:t>Arsa bina, tahsis, tapu sorunu olan   </a:t>
                      </a:r>
                      <a:endParaRPr lang="tr-TR" sz="900">
                        <a:effectLst/>
                        <a:latin typeface="Calibri"/>
                      </a:endParaRPr>
                    </a:p>
                  </a:txBody>
                  <a:tcPr marL="0" marR="0" marT="0" marB="0"/>
                </a:tc>
                <a:tc>
                  <a:txBody>
                    <a:bodyPr/>
                    <a:lstStyle/>
                    <a:p>
                      <a:pPr algn="ctr"/>
                      <a:r>
                        <a:rPr lang="tr-TR" sz="1100" dirty="0">
                          <a:effectLst/>
                        </a:rPr>
                        <a:t> </a:t>
                      </a:r>
                      <a:r>
                        <a:rPr lang="tr-TR" sz="1100" dirty="0" smtClean="0">
                          <a:effectLst/>
                        </a:rPr>
                        <a:t>0</a:t>
                      </a:r>
                      <a:endParaRPr lang="tr-TR" sz="900" dirty="0">
                        <a:effectLst/>
                        <a:latin typeface="Calibri"/>
                      </a:endParaRPr>
                    </a:p>
                  </a:txBody>
                  <a:tcPr marL="0" marR="0" marT="0" marB="0" anchor="ctr"/>
                </a:tc>
              </a:tr>
              <a:tr h="344291">
                <a:tc vMerge="1">
                  <a:txBody>
                    <a:bodyPr/>
                    <a:lstStyle/>
                    <a:p>
                      <a:endParaRPr lang="tr-TR"/>
                    </a:p>
                  </a:txBody>
                  <a:tcPr/>
                </a:tc>
                <a:tc>
                  <a:txBody>
                    <a:bodyPr/>
                    <a:lstStyle/>
                    <a:p>
                      <a:r>
                        <a:rPr lang="tr-TR" sz="1100">
                          <a:effectLst/>
                        </a:rPr>
                        <a:t>Harcanan küçük onarım tutarı</a:t>
                      </a:r>
                      <a:endParaRPr lang="tr-TR" sz="900">
                        <a:effectLst/>
                        <a:latin typeface="Calibri"/>
                      </a:endParaRPr>
                    </a:p>
                  </a:txBody>
                  <a:tcPr marL="0" marR="0" marT="0" marB="0"/>
                </a:tc>
                <a:tc>
                  <a:txBody>
                    <a:bodyPr/>
                    <a:lstStyle/>
                    <a:p>
                      <a:pPr algn="ctr"/>
                      <a:r>
                        <a:rPr lang="tr-TR" sz="1100" dirty="0" smtClean="0">
                          <a:effectLst/>
                          <a:latin typeface="+mn-lt"/>
                        </a:rPr>
                        <a:t>0</a:t>
                      </a:r>
                      <a:endParaRPr lang="tr-TR" sz="900" dirty="0">
                        <a:effectLst/>
                        <a:latin typeface="Calibri"/>
                      </a:endParaRPr>
                    </a:p>
                  </a:txBody>
                  <a:tcPr marL="0" marR="0" marT="0" marB="0" anchor="ctr"/>
                </a:tc>
              </a:tr>
              <a:tr h="344291">
                <a:tc vMerge="1">
                  <a:txBody>
                    <a:bodyPr/>
                    <a:lstStyle/>
                    <a:p>
                      <a:endParaRPr lang="tr-TR"/>
                    </a:p>
                  </a:txBody>
                  <a:tcPr/>
                </a:tc>
                <a:tc>
                  <a:txBody>
                    <a:bodyPr/>
                    <a:lstStyle/>
                    <a:p>
                      <a:r>
                        <a:rPr lang="tr-TR" sz="1100">
                          <a:effectLst/>
                        </a:rPr>
                        <a:t>Harcanan büyük onarım tutarı</a:t>
                      </a:r>
                      <a:endParaRPr lang="tr-TR" sz="900">
                        <a:effectLst/>
                        <a:latin typeface="Calibri"/>
                      </a:endParaRPr>
                    </a:p>
                  </a:txBody>
                  <a:tcPr marL="0" marR="0" marT="0" marB="0"/>
                </a:tc>
                <a:tc>
                  <a:txBody>
                    <a:bodyPr/>
                    <a:lstStyle/>
                    <a:p>
                      <a:pPr algn="ctr"/>
                      <a:r>
                        <a:rPr lang="tr-TR" sz="1100" dirty="0">
                          <a:effectLst/>
                        </a:rPr>
                        <a:t> </a:t>
                      </a:r>
                      <a:r>
                        <a:rPr lang="tr-TR" sz="1100" dirty="0" smtClean="0">
                          <a:effectLst/>
                        </a:rPr>
                        <a:t>0</a:t>
                      </a:r>
                      <a:endParaRPr lang="tr-TR" sz="900" dirty="0">
                        <a:effectLst/>
                        <a:latin typeface="Calibri"/>
                      </a:endParaRPr>
                    </a:p>
                  </a:txBody>
                  <a:tcPr marL="0" marR="0" marT="0" marB="0" anchor="ctr"/>
                </a:tc>
              </a:tr>
              <a:tr h="344291">
                <a:tc vMerge="1">
                  <a:txBody>
                    <a:bodyPr/>
                    <a:lstStyle/>
                    <a:p>
                      <a:endParaRPr lang="tr-TR"/>
                    </a:p>
                  </a:txBody>
                  <a:tcPr/>
                </a:tc>
                <a:tc>
                  <a:txBody>
                    <a:bodyPr/>
                    <a:lstStyle/>
                    <a:p>
                      <a:r>
                        <a:rPr lang="tr-TR" sz="1100">
                          <a:effectLst/>
                        </a:rPr>
                        <a:t>İhtiyaç duyulan küçük onarım</a:t>
                      </a:r>
                      <a:endParaRPr lang="tr-TR" sz="900">
                        <a:effectLst/>
                        <a:latin typeface="Calibri"/>
                      </a:endParaRPr>
                    </a:p>
                  </a:txBody>
                  <a:tcPr marL="0" marR="0" marT="0" marB="0"/>
                </a:tc>
                <a:tc>
                  <a:txBody>
                    <a:bodyPr/>
                    <a:lstStyle/>
                    <a:p>
                      <a:pPr algn="ctr"/>
                      <a:r>
                        <a:rPr lang="tr-TR" sz="1100" dirty="0">
                          <a:effectLst/>
                        </a:rPr>
                        <a:t> </a:t>
                      </a:r>
                      <a:endParaRPr lang="tr-TR" sz="900" dirty="0">
                        <a:effectLst/>
                        <a:latin typeface="Calibri"/>
                      </a:endParaRPr>
                    </a:p>
                  </a:txBody>
                  <a:tcPr marL="0" marR="0" marT="0" marB="0" anchor="ctr"/>
                </a:tc>
              </a:tr>
              <a:tr h="344291">
                <a:tc vMerge="1">
                  <a:txBody>
                    <a:bodyPr/>
                    <a:lstStyle/>
                    <a:p>
                      <a:endParaRPr lang="tr-TR"/>
                    </a:p>
                  </a:txBody>
                  <a:tcPr/>
                </a:tc>
                <a:tc>
                  <a:txBody>
                    <a:bodyPr/>
                    <a:lstStyle/>
                    <a:p>
                      <a:r>
                        <a:rPr lang="tr-TR" sz="1100">
                          <a:effectLst/>
                        </a:rPr>
                        <a:t>İhtiyaç duyulan büyük onarım</a:t>
                      </a:r>
                      <a:endParaRPr lang="tr-TR" sz="900">
                        <a:effectLst/>
                        <a:latin typeface="Calibri"/>
                      </a:endParaRPr>
                    </a:p>
                  </a:txBody>
                  <a:tcPr marL="0" marR="0" marT="0" marB="0"/>
                </a:tc>
                <a:tc>
                  <a:txBody>
                    <a:bodyPr/>
                    <a:lstStyle/>
                    <a:p>
                      <a:pPr algn="ctr"/>
                      <a:r>
                        <a:rPr lang="tr-TR" sz="1100" dirty="0">
                          <a:effectLst/>
                        </a:rPr>
                        <a:t> </a:t>
                      </a:r>
                      <a:endParaRPr lang="tr-TR" sz="900" dirty="0">
                        <a:effectLst/>
                        <a:latin typeface="Calibri"/>
                      </a:endParaRPr>
                    </a:p>
                  </a:txBody>
                  <a:tcPr marL="0" marR="0" marT="0" marB="0" anchor="ctr"/>
                </a:tc>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2765796090"/>
              </p:ext>
            </p:extLst>
          </p:nvPr>
        </p:nvGraphicFramePr>
        <p:xfrm>
          <a:off x="457200" y="6019800"/>
          <a:ext cx="3344603" cy="690951"/>
        </p:xfrm>
        <a:graphic>
          <a:graphicData uri="http://schemas.openxmlformats.org/drawingml/2006/table">
            <a:tbl>
              <a:tblPr firstRow="1" firstCol="1" bandRow="1">
                <a:tableStyleId>{5C22544A-7EE6-4342-B048-85BDC9FD1C3A}</a:tableStyleId>
              </a:tblPr>
              <a:tblGrid>
                <a:gridCol w="1320421"/>
                <a:gridCol w="1320421"/>
                <a:gridCol w="703761"/>
              </a:tblGrid>
              <a:tr h="230317">
                <a:tc rowSpan="3">
                  <a:txBody>
                    <a:bodyPr/>
                    <a:lstStyle/>
                    <a:p>
                      <a:pPr algn="ctr"/>
                      <a:r>
                        <a:rPr lang="tr-TR" sz="900" dirty="0">
                          <a:effectLst/>
                        </a:rPr>
                        <a:t>ORTAOKUL</a:t>
                      </a:r>
                      <a:endParaRPr lang="tr-TR" sz="900" dirty="0">
                        <a:effectLst/>
                        <a:latin typeface="Calibri"/>
                      </a:endParaRPr>
                    </a:p>
                  </a:txBody>
                  <a:tcPr marL="0" marR="0" marT="0" marB="0" anchor="ctr"/>
                </a:tc>
                <a:tc>
                  <a:txBody>
                    <a:bodyPr/>
                    <a:lstStyle/>
                    <a:p>
                      <a:r>
                        <a:rPr lang="tr-TR" sz="1100">
                          <a:effectLst/>
                        </a:rPr>
                        <a:t>Çağ nüfusu</a:t>
                      </a:r>
                      <a:endParaRPr lang="tr-TR" sz="900">
                        <a:effectLst/>
                        <a:latin typeface="Calibri"/>
                      </a:endParaRPr>
                    </a:p>
                  </a:txBody>
                  <a:tcPr marL="0" marR="0" marT="0" marB="0"/>
                </a:tc>
                <a:tc>
                  <a:txBody>
                    <a:bodyPr/>
                    <a:lstStyle/>
                    <a:p>
                      <a:pPr algn="ctr"/>
                      <a:endParaRPr lang="tr-TR" sz="900" dirty="0">
                        <a:effectLst/>
                        <a:latin typeface="Calibri"/>
                      </a:endParaRPr>
                    </a:p>
                  </a:txBody>
                  <a:tcPr marL="0" marR="0" marT="0" marB="0" anchor="ctr"/>
                </a:tc>
              </a:tr>
              <a:tr h="230317">
                <a:tc vMerge="1">
                  <a:txBody>
                    <a:bodyPr/>
                    <a:lstStyle/>
                    <a:p>
                      <a:endParaRPr lang="tr-TR"/>
                    </a:p>
                  </a:txBody>
                  <a:tcPr/>
                </a:tc>
                <a:tc>
                  <a:txBody>
                    <a:bodyPr/>
                    <a:lstStyle/>
                    <a:p>
                      <a:r>
                        <a:rPr lang="tr-TR" sz="1100">
                          <a:effectLst/>
                        </a:rPr>
                        <a:t>Öğrenci sayısı </a:t>
                      </a:r>
                      <a:endParaRPr lang="tr-TR" sz="900">
                        <a:effectLst/>
                        <a:latin typeface="Calibri"/>
                      </a:endParaRPr>
                    </a:p>
                  </a:txBody>
                  <a:tcPr marL="0" marR="0" marT="0" marB="0"/>
                </a:tc>
                <a:tc>
                  <a:txBody>
                    <a:bodyPr/>
                    <a:lstStyle/>
                    <a:p>
                      <a:pPr algn="ctr"/>
                      <a:r>
                        <a:rPr lang="tr-TR" sz="1100" dirty="0" smtClean="0">
                          <a:effectLst/>
                          <a:latin typeface="+mn-lt"/>
                        </a:rPr>
                        <a:t>266</a:t>
                      </a:r>
                      <a:endParaRPr lang="tr-TR" sz="900" dirty="0">
                        <a:effectLst/>
                        <a:latin typeface="Calibri"/>
                      </a:endParaRPr>
                    </a:p>
                  </a:txBody>
                  <a:tcPr marL="0" marR="0" marT="0" marB="0" anchor="ctr"/>
                </a:tc>
              </a:tr>
              <a:tr h="230317">
                <a:tc vMerge="1">
                  <a:txBody>
                    <a:bodyPr/>
                    <a:lstStyle/>
                    <a:p>
                      <a:endParaRPr lang="tr-TR"/>
                    </a:p>
                  </a:txBody>
                  <a:tcPr/>
                </a:tc>
                <a:tc>
                  <a:txBody>
                    <a:bodyPr/>
                    <a:lstStyle/>
                    <a:p>
                      <a:r>
                        <a:rPr lang="tr-TR" sz="1100">
                          <a:effectLst/>
                        </a:rPr>
                        <a:t>Okullaşma oranı</a:t>
                      </a:r>
                      <a:endParaRPr lang="tr-TR" sz="900">
                        <a:effectLst/>
                        <a:latin typeface="Calibri"/>
                      </a:endParaRPr>
                    </a:p>
                  </a:txBody>
                  <a:tcPr marL="0" marR="0" marT="0" marB="0"/>
                </a:tc>
                <a:tc>
                  <a:txBody>
                    <a:bodyPr/>
                    <a:lstStyle/>
                    <a:p>
                      <a:pPr algn="ctr"/>
                      <a:r>
                        <a:rPr lang="tr-TR" sz="1100" dirty="0" smtClean="0">
                          <a:effectLst/>
                          <a:latin typeface="+mn-lt"/>
                        </a:rPr>
                        <a:t>100</a:t>
                      </a:r>
                      <a:endParaRPr lang="tr-TR" sz="900" dirty="0">
                        <a:effectLst/>
                        <a:latin typeface="Calibri"/>
                      </a:endParaRPr>
                    </a:p>
                  </a:txBody>
                  <a:tcPr marL="0" marR="0" marT="0" marB="0" anchor="ctr"/>
                </a:tc>
              </a:tr>
            </a:tbl>
          </a:graphicData>
        </a:graphic>
      </p:graphicFrame>
      <p:graphicFrame>
        <p:nvGraphicFramePr>
          <p:cNvPr id="6" name="Tablo 5"/>
          <p:cNvGraphicFramePr>
            <a:graphicFrameLocks noGrp="1"/>
          </p:cNvGraphicFramePr>
          <p:nvPr>
            <p:extLst>
              <p:ext uri="{D42A27DB-BD31-4B8C-83A1-F6EECF244321}">
                <p14:modId xmlns:p14="http://schemas.microsoft.com/office/powerpoint/2010/main" val="3150383"/>
              </p:ext>
            </p:extLst>
          </p:nvPr>
        </p:nvGraphicFramePr>
        <p:xfrm>
          <a:off x="457200" y="6781800"/>
          <a:ext cx="4205774" cy="1358040"/>
        </p:xfrm>
        <a:graphic>
          <a:graphicData uri="http://schemas.openxmlformats.org/drawingml/2006/table">
            <a:tbl>
              <a:tblPr firstRow="1" firstCol="1" bandRow="1">
                <a:tableStyleId>{5C22544A-7EE6-4342-B048-85BDC9FD1C3A}</a:tableStyleId>
              </a:tblPr>
              <a:tblGrid>
                <a:gridCol w="1864704"/>
                <a:gridCol w="1864704"/>
                <a:gridCol w="476366"/>
              </a:tblGrid>
              <a:tr h="171870">
                <a:tc rowSpan="5">
                  <a:txBody>
                    <a:bodyPr/>
                    <a:lstStyle/>
                    <a:p>
                      <a:pPr marL="71755" marR="71755" algn="ctr">
                        <a:spcAft>
                          <a:spcPts val="1000"/>
                        </a:spcAft>
                      </a:pPr>
                      <a:r>
                        <a:rPr lang="tr-TR" sz="900" dirty="0">
                          <a:effectLst/>
                        </a:rPr>
                        <a:t>ORTAOKUL</a:t>
                      </a:r>
                      <a:endParaRPr lang="tr-TR" sz="900" dirty="0">
                        <a:effectLst/>
                        <a:latin typeface="Calibri"/>
                      </a:endParaRPr>
                    </a:p>
                  </a:txBody>
                  <a:tcPr marL="0" marR="0" marT="0" marB="0" vert="vert270" anchor="ctr"/>
                </a:tc>
                <a:tc>
                  <a:txBody>
                    <a:bodyPr/>
                    <a:lstStyle/>
                    <a:p>
                      <a:r>
                        <a:rPr lang="tr-TR" sz="1100">
                          <a:effectLst/>
                        </a:rPr>
                        <a:t>Özel Eğitim Sınıf/Grup Sayısı</a:t>
                      </a:r>
                      <a:endParaRPr lang="tr-TR" sz="900">
                        <a:effectLst/>
                        <a:latin typeface="Calibri"/>
                      </a:endParaRPr>
                    </a:p>
                  </a:txBody>
                  <a:tcPr marL="0" marR="0" marT="0" marB="0"/>
                </a:tc>
                <a:tc>
                  <a:txBody>
                    <a:bodyPr/>
                    <a:lstStyle/>
                    <a:p>
                      <a:pPr algn="ctr"/>
                      <a:r>
                        <a:rPr lang="tr-TR" sz="1100" dirty="0" smtClean="0">
                          <a:effectLst/>
                          <a:latin typeface="+mn-lt"/>
                        </a:rPr>
                        <a:t>3</a:t>
                      </a:r>
                      <a:endParaRPr lang="tr-TR" sz="900" dirty="0">
                        <a:effectLst/>
                        <a:latin typeface="Calibri"/>
                      </a:endParaRPr>
                    </a:p>
                  </a:txBody>
                  <a:tcPr marL="0" marR="0" marT="0" marB="0" anchor="ctr"/>
                </a:tc>
              </a:tr>
              <a:tr h="343740">
                <a:tc vMerge="1">
                  <a:txBody>
                    <a:bodyPr/>
                    <a:lstStyle/>
                    <a:p>
                      <a:endParaRPr lang="tr-TR"/>
                    </a:p>
                  </a:txBody>
                  <a:tcPr/>
                </a:tc>
                <a:tc>
                  <a:txBody>
                    <a:bodyPr/>
                    <a:lstStyle/>
                    <a:p>
                      <a:r>
                        <a:rPr lang="tr-TR" sz="1100">
                          <a:effectLst/>
                        </a:rPr>
                        <a:t>Özel Eğitim Alan Öğrenci Sayısı(1)</a:t>
                      </a:r>
                      <a:endParaRPr lang="tr-TR" sz="900">
                        <a:effectLst/>
                        <a:latin typeface="Calibri"/>
                      </a:endParaRPr>
                    </a:p>
                  </a:txBody>
                  <a:tcPr marL="0" marR="0" marT="0" marB="0"/>
                </a:tc>
                <a:tc>
                  <a:txBody>
                    <a:bodyPr/>
                    <a:lstStyle/>
                    <a:p>
                      <a:pPr algn="ctr"/>
                      <a:r>
                        <a:rPr lang="tr-TR" sz="1100" dirty="0" smtClean="0">
                          <a:effectLst/>
                        </a:rPr>
                        <a:t>13</a:t>
                      </a:r>
                      <a:endParaRPr lang="tr-TR" sz="900" dirty="0">
                        <a:effectLst/>
                        <a:latin typeface="Calibri"/>
                      </a:endParaRPr>
                    </a:p>
                  </a:txBody>
                  <a:tcPr marL="0" marR="0" marT="0" marB="0" anchor="ctr"/>
                </a:tc>
              </a:tr>
              <a:tr h="171870">
                <a:tc vMerge="1">
                  <a:txBody>
                    <a:bodyPr/>
                    <a:lstStyle/>
                    <a:p>
                      <a:endParaRPr lang="tr-TR"/>
                    </a:p>
                  </a:txBody>
                  <a:tcPr/>
                </a:tc>
                <a:tc>
                  <a:txBody>
                    <a:bodyPr/>
                    <a:lstStyle/>
                    <a:p>
                      <a:r>
                        <a:rPr lang="tr-TR" sz="1100" dirty="0">
                          <a:effectLst/>
                        </a:rPr>
                        <a:t>Kaynaştırma Öğrenci Sayısı</a:t>
                      </a:r>
                      <a:endParaRPr lang="tr-TR" sz="900" dirty="0">
                        <a:effectLst/>
                        <a:latin typeface="Calibri"/>
                      </a:endParaRPr>
                    </a:p>
                  </a:txBody>
                  <a:tcPr marL="0" marR="0" marT="0" marB="0"/>
                </a:tc>
                <a:tc>
                  <a:txBody>
                    <a:bodyPr/>
                    <a:lstStyle/>
                    <a:p>
                      <a:pPr algn="ctr"/>
                      <a:r>
                        <a:rPr lang="tr-TR" sz="1100" dirty="0" smtClean="0">
                          <a:effectLst/>
                          <a:latin typeface="+mn-lt"/>
                        </a:rPr>
                        <a:t>5</a:t>
                      </a:r>
                      <a:endParaRPr lang="tr-TR" sz="900" dirty="0">
                        <a:effectLst/>
                        <a:latin typeface="Calibri"/>
                      </a:endParaRPr>
                    </a:p>
                  </a:txBody>
                  <a:tcPr marL="0" marR="0" marT="0" marB="0" anchor="ctr"/>
                </a:tc>
              </a:tr>
              <a:tr h="171870">
                <a:tc vMerge="1">
                  <a:txBody>
                    <a:bodyPr/>
                    <a:lstStyle/>
                    <a:p>
                      <a:endParaRPr lang="tr-TR"/>
                    </a:p>
                  </a:txBody>
                  <a:tcPr/>
                </a:tc>
                <a:tc>
                  <a:txBody>
                    <a:bodyPr/>
                    <a:lstStyle/>
                    <a:p>
                      <a:r>
                        <a:rPr lang="tr-TR" sz="1100" dirty="0">
                          <a:effectLst/>
                        </a:rPr>
                        <a:t>Rehberlik Alan Öğrenci Sayısı</a:t>
                      </a:r>
                      <a:endParaRPr lang="tr-TR" sz="900" dirty="0">
                        <a:effectLst/>
                        <a:latin typeface="Calibri"/>
                      </a:endParaRPr>
                    </a:p>
                  </a:txBody>
                  <a:tcPr marL="0" marR="0" marT="0" marB="0"/>
                </a:tc>
                <a:tc>
                  <a:txBody>
                    <a:bodyPr/>
                    <a:lstStyle/>
                    <a:p>
                      <a:pPr algn="ctr"/>
                      <a:r>
                        <a:rPr lang="tr-TR" sz="1100" dirty="0" smtClean="0">
                          <a:effectLst/>
                          <a:latin typeface="+mn-lt"/>
                        </a:rPr>
                        <a:t>266</a:t>
                      </a:r>
                      <a:endParaRPr lang="tr-TR" sz="900" dirty="0">
                        <a:effectLst/>
                        <a:latin typeface="Calibri"/>
                      </a:endParaRPr>
                    </a:p>
                  </a:txBody>
                  <a:tcPr marL="0" marR="0" marT="0" marB="0" anchor="ctr"/>
                </a:tc>
              </a:tr>
              <a:tr h="171870">
                <a:tc vMerge="1">
                  <a:txBody>
                    <a:bodyPr/>
                    <a:lstStyle/>
                    <a:p>
                      <a:endParaRPr lang="tr-TR"/>
                    </a:p>
                  </a:txBody>
                  <a:tcPr/>
                </a:tc>
                <a:tc>
                  <a:txBody>
                    <a:bodyPr/>
                    <a:lstStyle/>
                    <a:p>
                      <a:r>
                        <a:rPr lang="tr-TR" sz="1100">
                          <a:effectLst/>
                        </a:rPr>
                        <a:t>Ev Ziyareti Sayısı</a:t>
                      </a:r>
                      <a:endParaRPr lang="tr-TR" sz="900">
                        <a:effectLst/>
                        <a:latin typeface="Calibri"/>
                      </a:endParaRPr>
                    </a:p>
                  </a:txBody>
                  <a:tcPr marL="0" marR="0" marT="0" marB="0"/>
                </a:tc>
                <a:tc>
                  <a:txBody>
                    <a:bodyPr/>
                    <a:lstStyle/>
                    <a:p>
                      <a:pPr algn="ctr"/>
                      <a:r>
                        <a:rPr lang="tr-TR" sz="1100" dirty="0" smtClean="0">
                          <a:effectLst/>
                          <a:latin typeface="+mn-lt"/>
                        </a:rPr>
                        <a:t>15</a:t>
                      </a:r>
                      <a:endParaRPr lang="tr-TR" sz="900" dirty="0">
                        <a:effectLst/>
                        <a:latin typeface="Calibri"/>
                      </a:endParaRPr>
                    </a:p>
                  </a:txBody>
                  <a:tcPr marL="0" marR="0" marT="0" marB="0" anchor="ctr"/>
                </a:tc>
              </a:tr>
            </a:tbl>
          </a:graphicData>
        </a:graphic>
      </p:graphicFrame>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262556"/>
            <a:ext cx="2065687" cy="2065687"/>
          </a:xfrm>
          <a:prstGeom prst="rect">
            <a:avLst/>
          </a:prstGeom>
        </p:spPr>
      </p:pic>
    </p:spTree>
    <p:extLst>
      <p:ext uri="{BB962C8B-B14F-4D97-AF65-F5344CB8AC3E}">
        <p14:creationId xmlns:p14="http://schemas.microsoft.com/office/powerpoint/2010/main" val="32230584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5" name="Picture 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228600"/>
            <a:ext cx="1495425"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o 5"/>
          <p:cNvGraphicFramePr>
            <a:graphicFrameLocks noGrp="1"/>
          </p:cNvGraphicFramePr>
          <p:nvPr>
            <p:extLst>
              <p:ext uri="{D42A27DB-BD31-4B8C-83A1-F6EECF244321}">
                <p14:modId xmlns:p14="http://schemas.microsoft.com/office/powerpoint/2010/main" val="2096637538"/>
              </p:ext>
            </p:extLst>
          </p:nvPr>
        </p:nvGraphicFramePr>
        <p:xfrm>
          <a:off x="533400" y="2590800"/>
          <a:ext cx="5600699" cy="2629180"/>
        </p:xfrm>
        <a:graphic>
          <a:graphicData uri="http://schemas.openxmlformats.org/drawingml/2006/table">
            <a:tbl>
              <a:tblPr>
                <a:tableStyleId>{5C22544A-7EE6-4342-B048-85BDC9FD1C3A}</a:tableStyleId>
              </a:tblPr>
              <a:tblGrid>
                <a:gridCol w="407956"/>
                <a:gridCol w="1553087"/>
                <a:gridCol w="566574"/>
                <a:gridCol w="3073082"/>
              </a:tblGrid>
              <a:tr h="985942">
                <a:tc>
                  <a:txBody>
                    <a:bodyPr/>
                    <a:lstStyle/>
                    <a:p>
                      <a:pPr algn="ctr">
                        <a:spcAft>
                          <a:spcPts val="0"/>
                        </a:spcAft>
                      </a:pPr>
                      <a:r>
                        <a:rPr lang="tr-TR" sz="1000" dirty="0">
                          <a:effectLst/>
                        </a:rPr>
                        <a:t>1</a:t>
                      </a:r>
                      <a:endParaRPr lang="tr-TR" sz="1000" dirty="0">
                        <a:effectLst/>
                        <a:latin typeface="Calibri"/>
                        <a:cs typeface="Times New Roman"/>
                      </a:endParaRPr>
                    </a:p>
                  </a:txBody>
                  <a:tcPr marL="39940" marR="39940" marT="0" marB="0" anchor="ctr"/>
                </a:tc>
                <a:tc>
                  <a:txBody>
                    <a:bodyPr/>
                    <a:lstStyle/>
                    <a:p>
                      <a:pPr>
                        <a:spcAft>
                          <a:spcPts val="0"/>
                        </a:spcAft>
                      </a:pPr>
                      <a:r>
                        <a:rPr lang="tr-TR" sz="1100" dirty="0" smtClean="0">
                          <a:effectLst/>
                          <a:latin typeface="+mn-lt"/>
                          <a:cs typeface="+mn-cs"/>
                        </a:rPr>
                        <a:t>Beslenme</a:t>
                      </a:r>
                      <a:r>
                        <a:rPr lang="tr-TR" sz="1100" baseline="0" dirty="0" smtClean="0">
                          <a:effectLst/>
                          <a:latin typeface="+mn-lt"/>
                          <a:cs typeface="+mn-cs"/>
                        </a:rPr>
                        <a:t> Dostu Okul</a:t>
                      </a:r>
                      <a:endParaRPr lang="tr-TR" sz="1000" dirty="0">
                        <a:effectLst/>
                        <a:latin typeface="Calibri"/>
                        <a:cs typeface="Times New Roman"/>
                      </a:endParaRPr>
                    </a:p>
                  </a:txBody>
                  <a:tcPr marL="39940" marR="39940" marT="0" marB="0" anchor="ctr"/>
                </a:tc>
                <a:tc>
                  <a:txBody>
                    <a:bodyPr/>
                    <a:lstStyle/>
                    <a:p>
                      <a:pPr algn="ctr">
                        <a:spcAft>
                          <a:spcPts val="0"/>
                        </a:spcAft>
                      </a:pPr>
                      <a:r>
                        <a:rPr lang="tr-TR" sz="1100" dirty="0" smtClean="0">
                          <a:effectLst/>
                        </a:rPr>
                        <a:t>22.09.2019 (3 yıl)</a:t>
                      </a:r>
                      <a:endParaRPr lang="tr-TR" sz="1000" dirty="0">
                        <a:effectLst/>
                        <a:latin typeface="Calibri"/>
                        <a:cs typeface="Times New Roman"/>
                      </a:endParaRPr>
                    </a:p>
                  </a:txBody>
                  <a:tcPr marL="39940" marR="39940" marT="0" marB="0" anchor="ctr"/>
                </a:tc>
                <a:tc>
                  <a:txBody>
                    <a:bodyPr/>
                    <a:lstStyle/>
                    <a:p>
                      <a:pPr>
                        <a:spcAft>
                          <a:spcPts val="0"/>
                        </a:spcAft>
                      </a:pPr>
                      <a:r>
                        <a:rPr lang="tr-TR" sz="1100" dirty="0" smtClean="0">
                          <a:effectLst/>
                        </a:rPr>
                        <a:t>Sağlıklı</a:t>
                      </a:r>
                      <a:r>
                        <a:rPr lang="tr-TR" sz="1100" baseline="0" dirty="0" smtClean="0">
                          <a:effectLst/>
                        </a:rPr>
                        <a:t> beslenme alışkanlığı kazandırma.</a:t>
                      </a:r>
                      <a:endParaRPr lang="tr-TR" sz="1000" dirty="0">
                        <a:effectLst/>
                        <a:latin typeface="Calibri"/>
                        <a:cs typeface="Times New Roman"/>
                      </a:endParaRPr>
                    </a:p>
                  </a:txBody>
                  <a:tcPr marL="39940" marR="39940" marT="0" marB="0" anchor="b"/>
                </a:tc>
              </a:tr>
              <a:tr h="821619">
                <a:tc>
                  <a:txBody>
                    <a:bodyPr/>
                    <a:lstStyle/>
                    <a:p>
                      <a:pPr algn="ctr">
                        <a:spcAft>
                          <a:spcPts val="0"/>
                        </a:spcAft>
                      </a:pPr>
                      <a:r>
                        <a:rPr lang="tr-TR" sz="1000">
                          <a:effectLst/>
                        </a:rPr>
                        <a:t>2</a:t>
                      </a:r>
                      <a:endParaRPr lang="tr-TR" sz="1000">
                        <a:effectLst/>
                        <a:latin typeface="Calibri"/>
                        <a:cs typeface="Times New Roman"/>
                      </a:endParaRPr>
                    </a:p>
                  </a:txBody>
                  <a:tcPr marL="39940" marR="39940" marT="0" marB="0" anchor="ctr"/>
                </a:tc>
                <a:tc>
                  <a:txBody>
                    <a:bodyPr/>
                    <a:lstStyle/>
                    <a:p>
                      <a:pPr>
                        <a:spcAft>
                          <a:spcPts val="0"/>
                        </a:spcAft>
                      </a:pPr>
                      <a:r>
                        <a:rPr lang="tr-TR" sz="1100" dirty="0" smtClean="0">
                          <a:effectLst/>
                        </a:rPr>
                        <a:t>Okulum Temiz</a:t>
                      </a:r>
                      <a:endParaRPr lang="tr-TR" sz="1000" dirty="0">
                        <a:effectLst/>
                        <a:latin typeface="Calibri"/>
                        <a:cs typeface="Times New Roman"/>
                      </a:endParaRPr>
                    </a:p>
                  </a:txBody>
                  <a:tcPr marL="39940" marR="39940" marT="0" marB="0" anchor="ctr"/>
                </a:tc>
                <a:tc>
                  <a:txBody>
                    <a:bodyPr/>
                    <a:lstStyle/>
                    <a:p>
                      <a:pPr algn="ctr">
                        <a:spcAft>
                          <a:spcPts val="0"/>
                        </a:spcAft>
                      </a:pPr>
                      <a:r>
                        <a:rPr lang="tr-TR" sz="1100" dirty="0" smtClean="0">
                          <a:effectLst/>
                        </a:rPr>
                        <a:t>2021</a:t>
                      </a:r>
                      <a:endParaRPr lang="tr-TR" sz="1000" dirty="0">
                        <a:effectLst/>
                        <a:latin typeface="Calibri"/>
                        <a:cs typeface="Times New Roman"/>
                      </a:endParaRPr>
                    </a:p>
                  </a:txBody>
                  <a:tcPr marL="39940" marR="39940" marT="0" marB="0" anchor="ctr"/>
                </a:tc>
                <a:tc>
                  <a:txBody>
                    <a:bodyPr/>
                    <a:lstStyle/>
                    <a:p>
                      <a:pPr>
                        <a:spcAft>
                          <a:spcPts val="0"/>
                        </a:spcAft>
                      </a:pPr>
                      <a:r>
                        <a:rPr lang="tr-TR" sz="1100" dirty="0" smtClean="0">
                          <a:effectLst/>
                        </a:rPr>
                        <a:t>Hijyenik okul kurallarını</a:t>
                      </a:r>
                      <a:r>
                        <a:rPr lang="tr-TR" sz="1100" baseline="0" dirty="0" smtClean="0">
                          <a:effectLst/>
                        </a:rPr>
                        <a:t> benimseme ve Covid-19’dan korunma tedbirleri</a:t>
                      </a:r>
                      <a:endParaRPr lang="tr-TR" sz="1000" dirty="0">
                        <a:effectLst/>
                        <a:latin typeface="Calibri"/>
                        <a:cs typeface="Times New Roman"/>
                      </a:endParaRPr>
                    </a:p>
                  </a:txBody>
                  <a:tcPr marL="39940" marR="39940" marT="0" marB="0" anchor="b"/>
                </a:tc>
              </a:tr>
              <a:tr h="821619">
                <a:tc>
                  <a:txBody>
                    <a:bodyPr/>
                    <a:lstStyle/>
                    <a:p>
                      <a:pPr algn="ctr">
                        <a:spcAft>
                          <a:spcPts val="0"/>
                        </a:spcAft>
                      </a:pPr>
                      <a:r>
                        <a:rPr lang="tr-TR" sz="1000">
                          <a:effectLst/>
                        </a:rPr>
                        <a:t>3</a:t>
                      </a:r>
                      <a:endParaRPr lang="tr-TR" sz="1000">
                        <a:effectLst/>
                        <a:latin typeface="Calibri"/>
                        <a:cs typeface="Times New Roman"/>
                      </a:endParaRPr>
                    </a:p>
                  </a:txBody>
                  <a:tcPr marL="39940" marR="39940" marT="0" marB="0" anchor="ctr"/>
                </a:tc>
                <a:tc>
                  <a:txBody>
                    <a:bodyPr/>
                    <a:lstStyle/>
                    <a:p>
                      <a:pPr>
                        <a:spcAft>
                          <a:spcPts val="0"/>
                        </a:spcAft>
                      </a:pPr>
                      <a:r>
                        <a:rPr lang="tr-TR" sz="1100" dirty="0" smtClean="0">
                          <a:effectLst/>
                        </a:rPr>
                        <a:t>Kitap Okuma</a:t>
                      </a:r>
                      <a:r>
                        <a:rPr lang="tr-TR" sz="1100" baseline="0" dirty="0" smtClean="0">
                          <a:effectLst/>
                        </a:rPr>
                        <a:t> Projesi</a:t>
                      </a:r>
                      <a:endParaRPr lang="tr-TR" sz="1000" dirty="0">
                        <a:effectLst/>
                        <a:latin typeface="Calibri"/>
                        <a:cs typeface="Times New Roman"/>
                      </a:endParaRPr>
                    </a:p>
                  </a:txBody>
                  <a:tcPr marL="39940" marR="39940" marT="0" marB="0" anchor="ctr"/>
                </a:tc>
                <a:tc>
                  <a:txBody>
                    <a:bodyPr/>
                    <a:lstStyle/>
                    <a:p>
                      <a:pPr algn="ctr">
                        <a:spcAft>
                          <a:spcPts val="0"/>
                        </a:spcAft>
                      </a:pPr>
                      <a:r>
                        <a:rPr lang="tr-TR" sz="1100" dirty="0" smtClean="0">
                          <a:effectLst/>
                        </a:rPr>
                        <a:t>2021</a:t>
                      </a:r>
                      <a:endParaRPr lang="tr-TR" sz="1000" dirty="0">
                        <a:effectLst/>
                        <a:latin typeface="Calibri"/>
                        <a:cs typeface="Times New Roman"/>
                      </a:endParaRPr>
                    </a:p>
                  </a:txBody>
                  <a:tcPr marL="39940" marR="39940" marT="0" marB="0" anchor="ctr"/>
                </a:tc>
                <a:tc>
                  <a:txBody>
                    <a:bodyPr/>
                    <a:lstStyle/>
                    <a:p>
                      <a:pPr>
                        <a:spcAft>
                          <a:spcPts val="0"/>
                        </a:spcAft>
                      </a:pPr>
                      <a:r>
                        <a:rPr lang="tr-TR" sz="1100" dirty="0" smtClean="0">
                          <a:effectLst/>
                        </a:rPr>
                        <a:t>Kitap okuma alışkanlığı kazandırma</a:t>
                      </a:r>
                      <a:endParaRPr lang="tr-TR" sz="1000" dirty="0">
                        <a:effectLst/>
                        <a:latin typeface="Calibri"/>
                        <a:cs typeface="Times New Roman"/>
                      </a:endParaRPr>
                    </a:p>
                  </a:txBody>
                  <a:tcPr marL="39940" marR="39940" marT="0" marB="0" anchor="b"/>
                </a:tc>
              </a:tr>
            </a:tbl>
          </a:graphicData>
        </a:graphic>
      </p:graphicFrame>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262556"/>
            <a:ext cx="2065687" cy="2065687"/>
          </a:xfrm>
          <a:prstGeom prst="rect">
            <a:avLst/>
          </a:prstGeom>
        </p:spPr>
      </p:pic>
    </p:spTree>
    <p:extLst>
      <p:ext uri="{BB962C8B-B14F-4D97-AF65-F5344CB8AC3E}">
        <p14:creationId xmlns:p14="http://schemas.microsoft.com/office/powerpoint/2010/main" val="2327850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sz="half" idx="1"/>
          </p:nvPr>
        </p:nvSpPr>
        <p:spPr>
          <a:xfrm>
            <a:off x="285750" y="2540000"/>
            <a:ext cx="5962650" cy="6070600"/>
          </a:xfrm>
        </p:spPr>
        <p:txBody>
          <a:bodyPr>
            <a:normAutofit/>
          </a:bodyPr>
          <a:lstStyle/>
          <a:p>
            <a:pPr marL="0" indent="0" algn="just">
              <a:buNone/>
            </a:pPr>
            <a:endParaRPr lang="tr-TR" sz="1600" b="1" dirty="0" smtClean="0"/>
          </a:p>
          <a:p>
            <a:pPr marL="0" indent="0">
              <a:buNone/>
            </a:pPr>
            <a:r>
              <a:rPr lang="tr-TR" sz="1600" b="1" dirty="0"/>
              <a:t> </a:t>
            </a:r>
            <a:r>
              <a:rPr lang="tr-TR" sz="1600" b="1" dirty="0" smtClean="0"/>
              <a:t>     Okulun </a:t>
            </a:r>
            <a:r>
              <a:rPr lang="tr-TR" sz="1600" b="1" dirty="0"/>
              <a:t>Adı </a:t>
            </a:r>
            <a:r>
              <a:rPr lang="tr-TR" sz="1600" b="1" dirty="0" smtClean="0"/>
              <a:t>: Mehmet </a:t>
            </a:r>
            <a:r>
              <a:rPr lang="tr-TR" sz="1600" b="1" dirty="0"/>
              <a:t>Akif Ersoy </a:t>
            </a:r>
            <a:r>
              <a:rPr lang="tr-TR" sz="1600" b="1" dirty="0" smtClean="0"/>
              <a:t>Ortaokulu</a:t>
            </a:r>
            <a:endParaRPr lang="tr-TR" sz="1600" b="1" dirty="0"/>
          </a:p>
          <a:p>
            <a:pPr marL="0" indent="0">
              <a:buNone/>
            </a:pPr>
            <a:r>
              <a:rPr lang="tr-TR" sz="1600" b="1" dirty="0"/>
              <a:t>      </a:t>
            </a:r>
            <a:r>
              <a:rPr lang="tr-TR" sz="1600" b="1" dirty="0" smtClean="0"/>
              <a:t>Adresi : Kayabaşı </a:t>
            </a:r>
            <a:r>
              <a:rPr lang="tr-TR" sz="1600" b="1" dirty="0"/>
              <a:t>Mah. Ziya GÖKALP Cad.  </a:t>
            </a:r>
            <a:r>
              <a:rPr lang="tr-TR" sz="1600" b="1" dirty="0" smtClean="0"/>
              <a:t>Çelebi       	     Sok</a:t>
            </a:r>
            <a:r>
              <a:rPr lang="tr-TR" sz="1600" b="1" dirty="0"/>
              <a:t>. NO : 10 </a:t>
            </a:r>
            <a:endParaRPr lang="tr-TR" sz="1600" b="1" dirty="0" smtClean="0"/>
          </a:p>
          <a:p>
            <a:pPr marL="0" indent="0">
              <a:buNone/>
            </a:pPr>
            <a:r>
              <a:rPr lang="tr-TR" sz="1600" b="1" dirty="0"/>
              <a:t>  </a:t>
            </a:r>
            <a:r>
              <a:rPr lang="tr-TR" sz="1600" b="1" dirty="0" smtClean="0"/>
              <a:t>    Telefon </a:t>
            </a:r>
            <a:r>
              <a:rPr lang="tr-TR" sz="1600" b="1" dirty="0"/>
              <a:t>No       </a:t>
            </a:r>
            <a:r>
              <a:rPr lang="tr-TR" sz="1600" b="1" dirty="0" smtClean="0"/>
              <a:t> </a:t>
            </a:r>
            <a:r>
              <a:rPr lang="tr-TR" sz="1600" b="1" dirty="0"/>
              <a:t>:  (0364) </a:t>
            </a:r>
            <a:r>
              <a:rPr lang="tr-TR" sz="1600" b="1" dirty="0" smtClean="0"/>
              <a:t>3813238</a:t>
            </a:r>
            <a:endParaRPr lang="tr-TR" sz="1600" b="1" dirty="0"/>
          </a:p>
          <a:p>
            <a:pPr marL="0" indent="0">
              <a:buNone/>
            </a:pPr>
            <a:r>
              <a:rPr lang="tr-TR" sz="1600" b="1" dirty="0" smtClean="0"/>
              <a:t>      Amaçları            </a:t>
            </a:r>
            <a:r>
              <a:rPr lang="tr-TR" sz="1600" b="1" dirty="0"/>
              <a:t>:  Eğitim ve öğretim  </a:t>
            </a:r>
          </a:p>
          <a:p>
            <a:pPr marL="0" indent="0">
              <a:buNone/>
            </a:pPr>
            <a:r>
              <a:rPr lang="tr-TR" sz="1600" b="1" dirty="0"/>
              <a:t>      </a:t>
            </a:r>
            <a:r>
              <a:rPr lang="tr-TR" sz="1600" b="1" dirty="0" smtClean="0"/>
              <a:t>Seviyesi             :  Ortaokul</a:t>
            </a:r>
            <a:endParaRPr lang="tr-TR" sz="1600" b="1" dirty="0"/>
          </a:p>
          <a:p>
            <a:pPr marL="0" indent="0">
              <a:buNone/>
            </a:pPr>
            <a:r>
              <a:rPr lang="tr-TR" sz="1600" b="1" dirty="0"/>
              <a:t>      </a:t>
            </a:r>
            <a:r>
              <a:rPr lang="tr-TR" sz="1600" b="1" dirty="0" smtClean="0"/>
              <a:t>Öğretim  </a:t>
            </a:r>
            <a:r>
              <a:rPr lang="tr-TR" sz="1600" b="1" dirty="0"/>
              <a:t>Şekli </a:t>
            </a:r>
            <a:r>
              <a:rPr lang="tr-TR" sz="1600" b="1" dirty="0" smtClean="0"/>
              <a:t>  </a:t>
            </a:r>
            <a:r>
              <a:rPr lang="tr-TR" sz="1600" b="1" dirty="0"/>
              <a:t>: </a:t>
            </a:r>
            <a:r>
              <a:rPr lang="tr-TR" sz="1600" b="1" dirty="0" smtClean="0"/>
              <a:t>Normal </a:t>
            </a:r>
            <a:endParaRPr lang="tr-TR" sz="1600" b="1" dirty="0"/>
          </a:p>
          <a:p>
            <a:pPr marL="0" indent="0">
              <a:buNone/>
            </a:pPr>
            <a:r>
              <a:rPr lang="tr-TR" sz="1600" b="1" dirty="0"/>
              <a:t>    </a:t>
            </a:r>
            <a:r>
              <a:rPr lang="tr-TR" sz="1600" b="1" dirty="0" smtClean="0"/>
              <a:t>  </a:t>
            </a:r>
            <a:r>
              <a:rPr lang="tr-TR" sz="1600" b="1" dirty="0"/>
              <a:t>Eski Okul </a:t>
            </a:r>
            <a:r>
              <a:rPr lang="tr-TR" sz="1600" b="1" dirty="0" smtClean="0"/>
              <a:t>Müdürler : (</a:t>
            </a:r>
            <a:r>
              <a:rPr lang="tr-TR" sz="1600" b="1" dirty="0"/>
              <a:t>Hüseyin CAN, Kenan Uğur </a:t>
            </a:r>
            <a:r>
              <a:rPr lang="tr-TR" sz="1600" b="1" dirty="0" smtClean="0"/>
              <a:t> 	GÜNGÖR, Hasan KARA, Hasan </a:t>
            </a:r>
            <a:r>
              <a:rPr lang="tr-TR" sz="1600" b="1" dirty="0"/>
              <a:t>ÜNLÜ, Ali </a:t>
            </a:r>
            <a:r>
              <a:rPr lang="tr-TR" sz="1600" b="1" dirty="0" smtClean="0"/>
              <a:t>  	ŞAHİN, Hasan </a:t>
            </a:r>
            <a:r>
              <a:rPr lang="tr-TR" sz="1600" b="1" dirty="0"/>
              <a:t>EMER İsmail KARA, </a:t>
            </a:r>
            <a:r>
              <a:rPr lang="tr-TR" sz="1600" b="1" dirty="0" err="1" smtClean="0"/>
              <a:t>Eyyüp</a:t>
            </a:r>
            <a:r>
              <a:rPr lang="tr-TR" sz="1600" b="1" dirty="0" smtClean="0"/>
              <a:t> 	UÇAR, Tarık </a:t>
            </a:r>
            <a:r>
              <a:rPr lang="tr-TR" sz="1600" b="1" dirty="0"/>
              <a:t>NAKCI) </a:t>
            </a:r>
          </a:p>
          <a:p>
            <a:pPr marL="0" indent="0">
              <a:buNone/>
            </a:pPr>
            <a:r>
              <a:rPr lang="tr-TR" sz="1600" b="1" dirty="0"/>
              <a:t>      Okul Müdürü </a:t>
            </a:r>
            <a:r>
              <a:rPr lang="tr-TR" sz="1600" b="1" dirty="0" smtClean="0"/>
              <a:t>    : </a:t>
            </a:r>
            <a:r>
              <a:rPr lang="tr-TR" sz="1600" b="1" dirty="0"/>
              <a:t>Hasan KARAKOCA</a:t>
            </a:r>
          </a:p>
          <a:p>
            <a:pPr marL="0" indent="0">
              <a:buNone/>
            </a:pPr>
            <a:r>
              <a:rPr lang="tr-TR" sz="1600" b="1" dirty="0"/>
              <a:t>      Okutulan </a:t>
            </a:r>
            <a:r>
              <a:rPr lang="tr-TR" sz="1600" b="1" dirty="0" smtClean="0"/>
              <a:t>Yabancı Dil  </a:t>
            </a:r>
            <a:r>
              <a:rPr lang="tr-TR" sz="1600" b="1" dirty="0"/>
              <a:t>: </a:t>
            </a:r>
            <a:r>
              <a:rPr lang="tr-TR" sz="1600" b="1" dirty="0" smtClean="0"/>
              <a:t>İngilizce</a:t>
            </a:r>
            <a:endParaRPr lang="tr-TR" sz="1600" b="1" dirty="0"/>
          </a:p>
          <a:p>
            <a:pPr marL="0" indent="0">
              <a:buNone/>
            </a:pPr>
            <a:r>
              <a:rPr lang="tr-TR" sz="1600" b="1" dirty="0"/>
              <a:t>      Kitap </a:t>
            </a:r>
            <a:r>
              <a:rPr lang="tr-TR" sz="1600" b="1" dirty="0" smtClean="0"/>
              <a:t>Sayısı </a:t>
            </a:r>
            <a:r>
              <a:rPr lang="tr-TR" sz="1600" b="1" dirty="0"/>
              <a:t>: </a:t>
            </a:r>
            <a:r>
              <a:rPr lang="tr-TR" sz="1600" b="1" dirty="0" smtClean="0"/>
              <a:t>520                                                </a:t>
            </a:r>
            <a:r>
              <a:rPr lang="tr-TR" sz="1600" b="1" dirty="0"/>
              <a:t>	</a:t>
            </a:r>
          </a:p>
          <a:p>
            <a:pPr marL="0" indent="0">
              <a:buNone/>
            </a:pPr>
            <a:r>
              <a:rPr lang="tr-TR" sz="1600" b="1" dirty="0"/>
              <a:t> </a:t>
            </a:r>
          </a:p>
          <a:p>
            <a:pPr marL="0" indent="0">
              <a:buNone/>
            </a:pPr>
            <a:endParaRPr lang="tr-TR" sz="1600" b="1" dirty="0"/>
          </a:p>
        </p:txBody>
      </p:sp>
      <p:pic>
        <p:nvPicPr>
          <p:cNvPr id="10" name="Picture 2" descr="D:\M.A.ERSOY Yıllığı\MEHMET AKİF ERSOY SLAYT\okullogosu\LOGO-ORTAOKUL.gif"/>
          <p:cNvPicPr>
            <a:picLocks noChangeAspect="1" noChangeArrowheads="1"/>
          </p:cNvPicPr>
          <p:nvPr/>
        </p:nvPicPr>
        <p:blipFill>
          <a:blip r:embed="rId2" cstate="print"/>
          <a:srcRect/>
          <a:stretch>
            <a:fillRect/>
          </a:stretch>
        </p:blipFill>
        <p:spPr bwMode="auto">
          <a:xfrm>
            <a:off x="4953000" y="-213065"/>
            <a:ext cx="1628207" cy="3049449"/>
          </a:xfrm>
          <a:prstGeom prst="rect">
            <a:avLst/>
          </a:prstGeom>
          <a:noFill/>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1" y="262557"/>
            <a:ext cx="1676399" cy="1947244"/>
          </a:xfrm>
          <a:prstGeom prst="rect">
            <a:avLst/>
          </a:prstGeom>
        </p:spPr>
      </p:pic>
    </p:spTree>
    <p:extLst>
      <p:ext uri="{BB962C8B-B14F-4D97-AF65-F5344CB8AC3E}">
        <p14:creationId xmlns:p14="http://schemas.microsoft.com/office/powerpoint/2010/main" val="16254171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5" name="Picture 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228600"/>
            <a:ext cx="1495425"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3048000"/>
            <a:ext cx="6667499" cy="4612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Metin kutusu 3"/>
          <p:cNvSpPr txBox="1"/>
          <p:nvPr/>
        </p:nvSpPr>
        <p:spPr>
          <a:xfrm>
            <a:off x="5029200" y="2667000"/>
            <a:ext cx="444352" cy="541687"/>
          </a:xfrm>
          <a:prstGeom prst="rect">
            <a:avLst/>
          </a:prstGeom>
          <a:noFill/>
        </p:spPr>
        <p:txBody>
          <a:bodyPr wrap="none" rtlCol="0">
            <a:spAutoFit/>
          </a:bodyPr>
          <a:lstStyle/>
          <a:p>
            <a:r>
              <a:rPr lang="tr-TR" sz="1400" u="sng" dirty="0" smtClean="0"/>
              <a:t>Kız</a:t>
            </a:r>
          </a:p>
          <a:p>
            <a:endParaRPr lang="tr-TR" dirty="0"/>
          </a:p>
        </p:txBody>
      </p:sp>
      <p:sp>
        <p:nvSpPr>
          <p:cNvPr id="5" name="Metin kutusu 4"/>
          <p:cNvSpPr txBox="1"/>
          <p:nvPr/>
        </p:nvSpPr>
        <p:spPr>
          <a:xfrm>
            <a:off x="3886200" y="2687056"/>
            <a:ext cx="643125" cy="264688"/>
          </a:xfrm>
          <a:prstGeom prst="rect">
            <a:avLst/>
          </a:prstGeom>
          <a:noFill/>
        </p:spPr>
        <p:txBody>
          <a:bodyPr wrap="none" rtlCol="0">
            <a:spAutoFit/>
          </a:bodyPr>
          <a:lstStyle/>
          <a:p>
            <a:r>
              <a:rPr lang="tr-TR" sz="1400" u="sng" dirty="0" smtClean="0"/>
              <a:t>Erkek</a:t>
            </a:r>
            <a:endParaRPr lang="tr-TR" sz="1400" u="sng" dirty="0"/>
          </a:p>
        </p:txBody>
      </p:sp>
      <p:sp>
        <p:nvSpPr>
          <p:cNvPr id="7" name="Metin kutusu 6"/>
          <p:cNvSpPr txBox="1"/>
          <p:nvPr/>
        </p:nvSpPr>
        <p:spPr>
          <a:xfrm>
            <a:off x="5759508" y="2687056"/>
            <a:ext cx="761106" cy="264688"/>
          </a:xfrm>
          <a:prstGeom prst="rect">
            <a:avLst/>
          </a:prstGeom>
          <a:noFill/>
        </p:spPr>
        <p:txBody>
          <a:bodyPr wrap="none" rtlCol="0">
            <a:spAutoFit/>
          </a:bodyPr>
          <a:lstStyle/>
          <a:p>
            <a:r>
              <a:rPr lang="tr-TR" sz="1400" u="sng" dirty="0" smtClean="0"/>
              <a:t>Toplam</a:t>
            </a:r>
            <a:endParaRPr lang="tr-TR" sz="1400" u="sng" dirty="0"/>
          </a:p>
        </p:txBody>
      </p:sp>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 y="262556"/>
            <a:ext cx="2065687" cy="2065687"/>
          </a:xfrm>
          <a:prstGeom prst="rect">
            <a:avLst/>
          </a:prstGeom>
        </p:spPr>
      </p:pic>
    </p:spTree>
    <p:extLst>
      <p:ext uri="{BB962C8B-B14F-4D97-AF65-F5344CB8AC3E}">
        <p14:creationId xmlns:p14="http://schemas.microsoft.com/office/powerpoint/2010/main" val="313401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sz="half" idx="1"/>
          </p:nvPr>
        </p:nvSpPr>
        <p:spPr>
          <a:xfrm>
            <a:off x="514350" y="2235200"/>
            <a:ext cx="6229350" cy="6705600"/>
          </a:xfrm>
        </p:spPr>
        <p:txBody>
          <a:bodyPr/>
          <a:lstStyle/>
          <a:p>
            <a:pPr>
              <a:lnSpc>
                <a:spcPct val="80000"/>
              </a:lnSpc>
              <a:buNone/>
            </a:pPr>
            <a:r>
              <a:rPr lang="tr-TR" sz="1800" dirty="0" smtClean="0"/>
              <a:t>		</a:t>
            </a:r>
          </a:p>
          <a:p>
            <a:pPr>
              <a:lnSpc>
                <a:spcPct val="80000"/>
              </a:lnSpc>
              <a:buFontTx/>
              <a:buNone/>
            </a:pPr>
            <a:endParaRPr lang="tr-TR" sz="1800" dirty="0" smtClean="0"/>
          </a:p>
        </p:txBody>
      </p:sp>
      <p:sp>
        <p:nvSpPr>
          <p:cNvPr id="8" name="7 İçerik Yer Tutucusu"/>
          <p:cNvSpPr>
            <a:spLocks noGrp="1"/>
          </p:cNvSpPr>
          <p:nvPr>
            <p:ph sz="quarter" idx="2"/>
          </p:nvPr>
        </p:nvSpPr>
        <p:spPr>
          <a:xfrm>
            <a:off x="1676400" y="508725"/>
            <a:ext cx="3429000" cy="1625600"/>
          </a:xfrm>
        </p:spPr>
        <p:txBody>
          <a:bodyPr/>
          <a:lstStyle/>
          <a:p>
            <a:pPr>
              <a:buNone/>
            </a:pPr>
            <a:r>
              <a:rPr lang="tr-TR" b="1" dirty="0" smtClean="0"/>
              <a:t>   OKULUMUZ TARİHÇESİ</a:t>
            </a:r>
            <a:endParaRPr lang="tr-TR" b="1" dirty="0"/>
          </a:p>
        </p:txBody>
      </p:sp>
      <p:sp>
        <p:nvSpPr>
          <p:cNvPr id="2058" name="WordArt 10"/>
          <p:cNvSpPr>
            <a:spLocks noChangeArrowheads="1" noChangeShapeType="1" noTextEdit="1"/>
          </p:cNvSpPr>
          <p:nvPr/>
        </p:nvSpPr>
        <p:spPr bwMode="auto">
          <a:xfrm>
            <a:off x="1371600" y="812800"/>
            <a:ext cx="1314450" cy="812800"/>
          </a:xfrm>
          <a:prstGeom prst="rect">
            <a:avLst/>
          </a:prstGeom>
        </p:spPr>
        <p:txBody>
          <a:bodyPr wrap="none" fromWordArt="1">
            <a:prstTxWarp prst="textPlain">
              <a:avLst>
                <a:gd name="adj" fmla="val 50000"/>
              </a:avLst>
            </a:prstTxWarp>
          </a:bodyPr>
          <a:lstStyle/>
          <a:p>
            <a:pPr algn="ctr"/>
            <a:endParaRPr lang="tr-TR" sz="2800" kern="10" dirty="0">
              <a:ln w="9525">
                <a:solidFill>
                  <a:srgbClr val="000000"/>
                </a:solidFill>
                <a:round/>
                <a:headEnd/>
                <a:tailEnd/>
              </a:ln>
              <a:solidFill>
                <a:srgbClr val="FFFFFF"/>
              </a:solidFill>
              <a:latin typeface="Arial Black"/>
            </a:endParaRPr>
          </a:p>
        </p:txBody>
      </p:sp>
      <p:pic>
        <p:nvPicPr>
          <p:cNvPr id="31746" name="Picture 2" descr="D:\M.A.ERSOY Yıllığı\MEHMET AKİF ERSOY SLAYT\okullogosu\LOGO-ORTAOKUL.gif"/>
          <p:cNvPicPr>
            <a:picLocks noChangeAspect="1" noChangeArrowheads="1"/>
          </p:cNvPicPr>
          <p:nvPr/>
        </p:nvPicPr>
        <p:blipFill>
          <a:blip r:embed="rId2" cstate="print"/>
          <a:srcRect/>
          <a:stretch>
            <a:fillRect/>
          </a:stretch>
        </p:blipFill>
        <p:spPr bwMode="auto">
          <a:xfrm>
            <a:off x="4876800" y="-203199"/>
            <a:ext cx="1660573" cy="3049449"/>
          </a:xfrm>
          <a:prstGeom prst="rect">
            <a:avLst/>
          </a:prstGeom>
          <a:noFill/>
        </p:spPr>
      </p:pic>
      <p:sp>
        <p:nvSpPr>
          <p:cNvPr id="9" name="8 Dikdörtgen"/>
          <p:cNvSpPr/>
          <p:nvPr/>
        </p:nvSpPr>
        <p:spPr>
          <a:xfrm>
            <a:off x="400050" y="3149601"/>
            <a:ext cx="5829300" cy="3785652"/>
          </a:xfrm>
          <a:prstGeom prst="rect">
            <a:avLst/>
          </a:prstGeom>
        </p:spPr>
        <p:txBody>
          <a:bodyPr wrap="square">
            <a:spAutoFit/>
          </a:bodyPr>
          <a:lstStyle/>
          <a:p>
            <a:pPr algn="just"/>
            <a:r>
              <a:rPr lang="tr-TR" sz="2000" dirty="0" smtClean="0"/>
              <a:t>Milli Şairimiz Mehmet Akif Ersoy’un ismini ilçemizde yaşatmak, yeni nesillere, şairimizi tanıtmak için, şairimizin anısına okula “MEHMET AKİF ERSOY “ ismi verilmiştir. Okulun 1986 yılında 1. Katı yapılmış, 2. Katı devlet-halk işbirliğiyle 12 derslik olarak tamamlanmıştır. 1992 yılında okula dört derslik ilave daha yapılmıştır. 1994 yılında iki adet iş-eğitimi atölyesi tamamlanmış. Okulda, toplam 16 derslik, iki işlik mevcuttur. 1998 yılında Sosyal Dayanışma Vakfı tarafından yaptırılan pansiyon okula bağlanmış, 1999 yılında ise İmam Hatip Yaptırma ve Yaşatma Derneğine ait okul binası Milli Eğitim Müdürlüğünce on yıllığına kiralanıp kız pansiyonu olarak okulumuza bağlanmıştır. </a:t>
            </a:r>
            <a:endParaRPr lang="tr-TR" sz="2000" dirty="0"/>
          </a:p>
        </p:txBody>
      </p:sp>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1" y="262557"/>
            <a:ext cx="1676399" cy="1947244"/>
          </a:xfrm>
          <a:prstGeom prst="rect">
            <a:avLst/>
          </a:prstGeom>
        </p:spPr>
      </p:pic>
    </p:spTree>
  </p:cSld>
  <p:clrMapOvr>
    <a:masterClrMapping/>
  </p:clrMapOvr>
  <p:transition advTm="10406"/>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sz="half" idx="1"/>
          </p:nvPr>
        </p:nvSpPr>
        <p:spPr>
          <a:xfrm>
            <a:off x="514350" y="2235200"/>
            <a:ext cx="6229350" cy="6705600"/>
          </a:xfrm>
        </p:spPr>
        <p:txBody>
          <a:bodyPr/>
          <a:lstStyle/>
          <a:p>
            <a:pPr>
              <a:lnSpc>
                <a:spcPct val="80000"/>
              </a:lnSpc>
              <a:buNone/>
            </a:pPr>
            <a:r>
              <a:rPr lang="tr-TR" sz="2000" dirty="0" smtClean="0"/>
              <a:t>		</a:t>
            </a:r>
          </a:p>
          <a:p>
            <a:pPr>
              <a:lnSpc>
                <a:spcPct val="80000"/>
              </a:lnSpc>
              <a:buFontTx/>
              <a:buNone/>
            </a:pPr>
            <a:endParaRPr lang="tr-TR" sz="2000" dirty="0" smtClean="0"/>
          </a:p>
        </p:txBody>
      </p:sp>
      <p:sp>
        <p:nvSpPr>
          <p:cNvPr id="8" name="7 İçerik Yer Tutucusu"/>
          <p:cNvSpPr>
            <a:spLocks noGrp="1"/>
          </p:cNvSpPr>
          <p:nvPr>
            <p:ph sz="quarter" idx="2"/>
          </p:nvPr>
        </p:nvSpPr>
        <p:spPr>
          <a:xfrm>
            <a:off x="1371600" y="304800"/>
            <a:ext cx="3714750" cy="1320800"/>
          </a:xfrm>
        </p:spPr>
        <p:txBody>
          <a:bodyPr/>
          <a:lstStyle/>
          <a:p>
            <a:pPr>
              <a:buNone/>
            </a:pPr>
            <a:r>
              <a:rPr lang="tr-TR" b="1" dirty="0" smtClean="0"/>
              <a:t>   OKULUMUZ TARİHÇESİ</a:t>
            </a:r>
            <a:endParaRPr lang="tr-TR" b="1" dirty="0"/>
          </a:p>
        </p:txBody>
      </p:sp>
      <p:sp>
        <p:nvSpPr>
          <p:cNvPr id="2058" name="WordArt 10"/>
          <p:cNvSpPr>
            <a:spLocks noChangeArrowheads="1" noChangeShapeType="1" noTextEdit="1"/>
          </p:cNvSpPr>
          <p:nvPr/>
        </p:nvSpPr>
        <p:spPr bwMode="auto">
          <a:xfrm>
            <a:off x="1371600" y="812800"/>
            <a:ext cx="1314450" cy="812800"/>
          </a:xfrm>
          <a:prstGeom prst="rect">
            <a:avLst/>
          </a:prstGeom>
        </p:spPr>
        <p:txBody>
          <a:bodyPr wrap="none" fromWordArt="1">
            <a:prstTxWarp prst="textPlain">
              <a:avLst>
                <a:gd name="adj" fmla="val 50000"/>
              </a:avLst>
            </a:prstTxWarp>
          </a:bodyPr>
          <a:lstStyle/>
          <a:p>
            <a:pPr algn="ctr"/>
            <a:endParaRPr lang="tr-TR" sz="2800" kern="10" dirty="0">
              <a:ln w="9525">
                <a:solidFill>
                  <a:srgbClr val="000000"/>
                </a:solidFill>
                <a:round/>
                <a:headEnd/>
                <a:tailEnd/>
              </a:ln>
              <a:solidFill>
                <a:srgbClr val="FFFFFF"/>
              </a:solidFill>
              <a:latin typeface="Arial Black"/>
            </a:endParaRPr>
          </a:p>
        </p:txBody>
      </p:sp>
      <p:pic>
        <p:nvPicPr>
          <p:cNvPr id="31746" name="Picture 2" descr="D:\M.A.ERSOY Yıllığı\MEHMET AKİF ERSOY SLAYT\okullogosu\LOGO-ORTAOKUL.gif"/>
          <p:cNvPicPr>
            <a:picLocks noChangeAspect="1" noChangeArrowheads="1"/>
          </p:cNvPicPr>
          <p:nvPr/>
        </p:nvPicPr>
        <p:blipFill>
          <a:blip r:embed="rId2" cstate="print"/>
          <a:srcRect/>
          <a:stretch>
            <a:fillRect/>
          </a:stretch>
        </p:blipFill>
        <p:spPr bwMode="auto">
          <a:xfrm>
            <a:off x="5029200" y="-183734"/>
            <a:ext cx="1494857" cy="3049449"/>
          </a:xfrm>
          <a:prstGeom prst="rect">
            <a:avLst/>
          </a:prstGeom>
          <a:noFill/>
        </p:spPr>
      </p:pic>
      <p:sp>
        <p:nvSpPr>
          <p:cNvPr id="10" name="9 Dikdörtgen"/>
          <p:cNvSpPr/>
          <p:nvPr/>
        </p:nvSpPr>
        <p:spPr>
          <a:xfrm>
            <a:off x="285750" y="2846250"/>
            <a:ext cx="5372100" cy="3416320"/>
          </a:xfrm>
          <a:prstGeom prst="rect">
            <a:avLst/>
          </a:prstGeom>
        </p:spPr>
        <p:txBody>
          <a:bodyPr wrap="square">
            <a:spAutoFit/>
          </a:bodyPr>
          <a:lstStyle/>
          <a:p>
            <a:r>
              <a:rPr lang="tr-TR" sz="2400" dirty="0" smtClean="0"/>
              <a:t>Okulumuz, 1986 yılında Mehmet Akif Ersoy İlkokulu olarak öğretime açılmış. 1990 yılında İlköğretim okuluna dönüştürülmüş. 1998 yılında ise pansiyonlu ilköğretim okuluna dönüştürülmüştür. 2006 yılında Yatılı İlköğretim Bölge Okulu'na dönüştürüldü.</a:t>
            </a:r>
          </a:p>
          <a:p>
            <a:r>
              <a:rPr lang="tr-TR" sz="2400" dirty="0" smtClean="0"/>
              <a:t>2011-2012 eğitim öğretim yılından itibaren ise; gündüzlü, karma ve taşımalı olarak eğitim vermektedir.</a:t>
            </a:r>
            <a:endParaRPr lang="tr-TR" sz="2400" dirty="0"/>
          </a:p>
        </p:txBody>
      </p:sp>
      <p:pic>
        <p:nvPicPr>
          <p:cNvPr id="9" name="Resim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1" y="262557"/>
            <a:ext cx="1676399" cy="1947244"/>
          </a:xfrm>
          <a:prstGeom prst="rect">
            <a:avLst/>
          </a:prstGeom>
        </p:spPr>
      </p:pic>
    </p:spTree>
  </p:cSld>
  <p:clrMapOvr>
    <a:masterClrMapping/>
  </p:clrMapOvr>
  <p:transition advTm="10406"/>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52600" y="508000"/>
            <a:ext cx="3790950" cy="1117600"/>
          </a:xfrm>
        </p:spPr>
        <p:txBody>
          <a:bodyPr/>
          <a:lstStyle/>
          <a:p>
            <a:r>
              <a:rPr lang="tr-TR" sz="3200" b="1" dirty="0" smtClean="0"/>
              <a:t>VİZYONUMUZ</a:t>
            </a:r>
            <a:endParaRPr lang="tr-TR" sz="3200" b="1" dirty="0"/>
          </a:p>
        </p:txBody>
      </p:sp>
      <p:sp>
        <p:nvSpPr>
          <p:cNvPr id="3" name="Metin Yer Tutucusu 2"/>
          <p:cNvSpPr>
            <a:spLocks noGrp="1"/>
          </p:cNvSpPr>
          <p:nvPr>
            <p:ph type="body" sz="half" idx="1"/>
          </p:nvPr>
        </p:nvSpPr>
        <p:spPr>
          <a:xfrm>
            <a:off x="685800" y="3352800"/>
            <a:ext cx="5543550" cy="2336800"/>
          </a:xfrm>
        </p:spPr>
        <p:txBody>
          <a:bodyPr/>
          <a:lstStyle/>
          <a:p>
            <a:pPr marL="0" indent="0">
              <a:buNone/>
            </a:pPr>
            <a:r>
              <a:rPr lang="tr-TR" sz="2400" dirty="0" smtClean="0"/>
              <a:t>Sorun üreten değil, çözüm üreten çağdaş bireyler yetiştirmek.</a:t>
            </a:r>
            <a:endParaRPr lang="tr-TR" sz="2400" dirty="0"/>
          </a:p>
        </p:txBody>
      </p:sp>
      <p:pic>
        <p:nvPicPr>
          <p:cNvPr id="5" name="Picture 2" descr="D:\M.A.ERSOY Yıllığı\MEHMET AKİF ERSOY SLAYT\okullogosu\LOGO-ORTAOKUL.gif"/>
          <p:cNvPicPr>
            <a:picLocks noChangeAspect="1" noChangeArrowheads="1"/>
          </p:cNvPicPr>
          <p:nvPr/>
        </p:nvPicPr>
        <p:blipFill>
          <a:blip r:embed="rId2" cstate="print"/>
          <a:srcRect/>
          <a:stretch>
            <a:fillRect/>
          </a:stretch>
        </p:blipFill>
        <p:spPr bwMode="auto">
          <a:xfrm>
            <a:off x="5029200" y="-203201"/>
            <a:ext cx="1494857" cy="3049449"/>
          </a:xfrm>
          <a:prstGeom prst="rect">
            <a:avLst/>
          </a:prstGeom>
          <a:noFill/>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1" y="262557"/>
            <a:ext cx="1676399" cy="1947244"/>
          </a:xfrm>
          <a:prstGeom prst="rect">
            <a:avLst/>
          </a:prstGeom>
        </p:spPr>
      </p:pic>
    </p:spTree>
    <p:extLst>
      <p:ext uri="{BB962C8B-B14F-4D97-AF65-F5344CB8AC3E}">
        <p14:creationId xmlns:p14="http://schemas.microsoft.com/office/powerpoint/2010/main" val="4103389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p:nvPr>
        </p:nvSpPr>
        <p:spPr>
          <a:xfrm>
            <a:off x="342900" y="2946401"/>
            <a:ext cx="5943600" cy="4064000"/>
          </a:xfrm>
        </p:spPr>
        <p:txBody>
          <a:bodyPr/>
          <a:lstStyle/>
          <a:p>
            <a:pPr marL="0" indent="0">
              <a:buNone/>
            </a:pPr>
            <a:endParaRPr lang="tr-TR" dirty="0"/>
          </a:p>
          <a:p>
            <a:pPr marL="0" indent="0">
              <a:buNone/>
            </a:pPr>
            <a:r>
              <a:rPr lang="tr-TR" sz="2400" dirty="0">
                <a:ea typeface="Times New Roman"/>
              </a:rPr>
              <a:t>Atatürk’ün göstermiş olduğu yolda, bilimsel ve ç</a:t>
            </a:r>
            <a:r>
              <a:rPr lang="tr-TR" sz="2400" dirty="0" smtClean="0">
                <a:ea typeface="Times New Roman"/>
              </a:rPr>
              <a:t>ağdaş </a:t>
            </a:r>
            <a:r>
              <a:rPr lang="tr-TR" sz="2400" dirty="0">
                <a:ea typeface="Times New Roman"/>
              </a:rPr>
              <a:t>eğitim öğrencilerimizin bireysel özelliklerine göre gelişmelerini sağlamak, böylece topluma yararlı birer birey olarak yetiştirmek.</a:t>
            </a:r>
            <a:endParaRPr lang="tr-TR" sz="2400" dirty="0"/>
          </a:p>
        </p:txBody>
      </p:sp>
      <p:sp>
        <p:nvSpPr>
          <p:cNvPr id="2" name="Başlık 1"/>
          <p:cNvSpPr>
            <a:spLocks noGrp="1"/>
          </p:cNvSpPr>
          <p:nvPr>
            <p:ph type="title" idx="4294967295"/>
          </p:nvPr>
        </p:nvSpPr>
        <p:spPr>
          <a:xfrm>
            <a:off x="2171700" y="406400"/>
            <a:ext cx="4686300" cy="1258888"/>
          </a:xfrm>
        </p:spPr>
        <p:txBody>
          <a:bodyPr/>
          <a:lstStyle/>
          <a:p>
            <a:r>
              <a:rPr lang="tr-TR" sz="3200" b="1" dirty="0" smtClean="0"/>
              <a:t>MİSYONUMUZ</a:t>
            </a:r>
            <a:endParaRPr lang="tr-TR" sz="3200" b="1" dirty="0"/>
          </a:p>
        </p:txBody>
      </p:sp>
      <p:pic>
        <p:nvPicPr>
          <p:cNvPr id="5" name="Picture 2" descr="D:\M.A.ERSOY Yıllığı\MEHMET AKİF ERSOY SLAYT\okullogosu\LOGO-ORTAOKUL.gif"/>
          <p:cNvPicPr>
            <a:picLocks noChangeAspect="1" noChangeArrowheads="1"/>
          </p:cNvPicPr>
          <p:nvPr/>
        </p:nvPicPr>
        <p:blipFill>
          <a:blip r:embed="rId2" cstate="print"/>
          <a:srcRect/>
          <a:stretch>
            <a:fillRect/>
          </a:stretch>
        </p:blipFill>
        <p:spPr bwMode="auto">
          <a:xfrm>
            <a:off x="5363143" y="-203199"/>
            <a:ext cx="1494857" cy="3049449"/>
          </a:xfrm>
          <a:prstGeom prst="rect">
            <a:avLst/>
          </a:prstGeom>
          <a:noFill/>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1" y="262557"/>
            <a:ext cx="1676399" cy="1947244"/>
          </a:xfrm>
          <a:prstGeom prst="rect">
            <a:avLst/>
          </a:prstGeom>
        </p:spPr>
      </p:pic>
    </p:spTree>
    <p:extLst>
      <p:ext uri="{BB962C8B-B14F-4D97-AF65-F5344CB8AC3E}">
        <p14:creationId xmlns:p14="http://schemas.microsoft.com/office/powerpoint/2010/main" val="2133024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sz="quarter" idx="2"/>
            <p:extLst>
              <p:ext uri="{D42A27DB-BD31-4B8C-83A1-F6EECF244321}">
                <p14:modId xmlns:p14="http://schemas.microsoft.com/office/powerpoint/2010/main" val="183803136"/>
              </p:ext>
            </p:extLst>
          </p:nvPr>
        </p:nvGraphicFramePr>
        <p:xfrm>
          <a:off x="857251" y="2540000"/>
          <a:ext cx="5253322" cy="6096000"/>
        </p:xfrm>
        <a:graphic>
          <a:graphicData uri="http://schemas.openxmlformats.org/drawingml/2006/table">
            <a:tbl>
              <a:tblPr firstRow="1" firstCol="1" bandRow="1">
                <a:tableStyleId>{5C22544A-7EE6-4342-B048-85BDC9FD1C3A}</a:tableStyleId>
              </a:tblPr>
              <a:tblGrid>
                <a:gridCol w="2588507"/>
                <a:gridCol w="2664815"/>
              </a:tblGrid>
              <a:tr h="363475">
                <a:tc>
                  <a:txBody>
                    <a:bodyPr/>
                    <a:lstStyle/>
                    <a:p>
                      <a:pPr algn="ctr">
                        <a:lnSpc>
                          <a:spcPct val="115000"/>
                        </a:lnSpc>
                        <a:spcAft>
                          <a:spcPts val="600"/>
                        </a:spcAft>
                        <a:tabLst>
                          <a:tab pos="1714500" algn="l"/>
                        </a:tabLst>
                      </a:pPr>
                      <a:r>
                        <a:rPr lang="tr-TR" sz="1200" b="1" dirty="0">
                          <a:solidFill>
                            <a:schemeClr val="tx1"/>
                          </a:solidFill>
                          <a:effectLst/>
                        </a:rPr>
                        <a:t>Güçlü Yönler</a:t>
                      </a:r>
                      <a:endParaRPr lang="tr-TR" sz="1200" b="1" dirty="0">
                        <a:solidFill>
                          <a:schemeClr val="tx1"/>
                        </a:solidFill>
                        <a:effectLst/>
                        <a:latin typeface="Calibri"/>
                        <a:ea typeface="Calibri"/>
                        <a:cs typeface="Times New Roman"/>
                      </a:endParaRPr>
                    </a:p>
                  </a:txBody>
                  <a:tcPr marL="33069" marR="33069" marT="0" marB="0">
                    <a:solidFill>
                      <a:schemeClr val="accent1">
                        <a:lumMod val="90000"/>
                      </a:schemeClr>
                    </a:solidFill>
                  </a:tcPr>
                </a:tc>
                <a:tc>
                  <a:txBody>
                    <a:bodyPr/>
                    <a:lstStyle/>
                    <a:p>
                      <a:pPr algn="ctr">
                        <a:lnSpc>
                          <a:spcPct val="115000"/>
                        </a:lnSpc>
                        <a:spcAft>
                          <a:spcPts val="600"/>
                        </a:spcAft>
                        <a:tabLst>
                          <a:tab pos="1714500" algn="l"/>
                        </a:tabLst>
                      </a:pPr>
                      <a:r>
                        <a:rPr lang="tr-TR" sz="1200" b="1" dirty="0">
                          <a:solidFill>
                            <a:schemeClr val="tx1"/>
                          </a:solidFill>
                          <a:effectLst/>
                        </a:rPr>
                        <a:t>Zayıf Yönler</a:t>
                      </a:r>
                      <a:endParaRPr lang="tr-TR" sz="1200" b="1" dirty="0">
                        <a:solidFill>
                          <a:schemeClr val="tx1"/>
                        </a:solidFill>
                        <a:effectLst/>
                        <a:latin typeface="Calibri"/>
                        <a:ea typeface="Calibri"/>
                        <a:cs typeface="Times New Roman"/>
                      </a:endParaRPr>
                    </a:p>
                  </a:txBody>
                  <a:tcPr marL="33069" marR="33069" marT="0" marB="0">
                    <a:solidFill>
                      <a:schemeClr val="accent1">
                        <a:lumMod val="90000"/>
                      </a:schemeClr>
                    </a:solidFill>
                  </a:tcPr>
                </a:tc>
              </a:tr>
              <a:tr h="5732525">
                <a:tc>
                  <a:txBody>
                    <a:bodyPr/>
                    <a:lstStyle/>
                    <a:p>
                      <a:pPr marL="342900" lvl="0" indent="-342900">
                        <a:lnSpc>
                          <a:spcPct val="115000"/>
                        </a:lnSpc>
                        <a:spcAft>
                          <a:spcPts val="0"/>
                        </a:spcAft>
                        <a:buFont typeface="Symbol"/>
                        <a:buChar char=""/>
                        <a:tabLst>
                          <a:tab pos="228600" algn="l"/>
                        </a:tabLst>
                      </a:pPr>
                      <a:r>
                        <a:rPr lang="tr-TR" sz="1200" b="0" dirty="0">
                          <a:solidFill>
                            <a:schemeClr val="tx1"/>
                          </a:solidFill>
                          <a:effectLst/>
                        </a:rPr>
                        <a:t>Okul yönetici ve öğretmenlerinin ihtiyaç duyduğunda İlçe MEM yöneticilerine ulaşabilmesi</a:t>
                      </a:r>
                    </a:p>
                    <a:p>
                      <a:pPr marL="342900" lvl="0" indent="-342900">
                        <a:lnSpc>
                          <a:spcPct val="115000"/>
                        </a:lnSpc>
                        <a:spcAft>
                          <a:spcPts val="0"/>
                        </a:spcAft>
                        <a:buFont typeface="Symbol"/>
                        <a:buChar char=""/>
                        <a:tabLst>
                          <a:tab pos="228600" algn="l"/>
                        </a:tabLst>
                      </a:pPr>
                      <a:r>
                        <a:rPr lang="tr-TR" sz="1200" b="0" dirty="0">
                          <a:solidFill>
                            <a:schemeClr val="tx1"/>
                          </a:solidFill>
                          <a:effectLst/>
                        </a:rPr>
                        <a:t>Sosyal ve kültürel etkinliklerde çalışan iyi bir ekibin olması</a:t>
                      </a:r>
                    </a:p>
                    <a:p>
                      <a:pPr marL="342900" lvl="0" indent="-342900">
                        <a:lnSpc>
                          <a:spcPct val="115000"/>
                        </a:lnSpc>
                        <a:spcAft>
                          <a:spcPts val="0"/>
                        </a:spcAft>
                        <a:buFont typeface="Symbol"/>
                        <a:buChar char=""/>
                        <a:tabLst>
                          <a:tab pos="228600" algn="l"/>
                        </a:tabLst>
                      </a:pPr>
                      <a:r>
                        <a:rPr lang="tr-TR" sz="1200" b="0" dirty="0">
                          <a:solidFill>
                            <a:schemeClr val="tx1"/>
                          </a:solidFill>
                          <a:effectLst/>
                        </a:rPr>
                        <a:t>Sportif faaliyetlerde okulumuzun il çapında başarıya sahip olması</a:t>
                      </a:r>
                    </a:p>
                    <a:p>
                      <a:pPr marL="342900" lvl="0" indent="-342900">
                        <a:lnSpc>
                          <a:spcPct val="115000"/>
                        </a:lnSpc>
                        <a:spcAft>
                          <a:spcPts val="0"/>
                        </a:spcAft>
                        <a:buFont typeface="Symbol"/>
                        <a:buChar char=""/>
                        <a:tabLst>
                          <a:tab pos="228600" algn="l"/>
                        </a:tabLst>
                      </a:pPr>
                      <a:r>
                        <a:rPr lang="tr-TR" sz="1200" b="0" dirty="0">
                          <a:solidFill>
                            <a:schemeClr val="tx1"/>
                          </a:solidFill>
                          <a:effectLst/>
                        </a:rPr>
                        <a:t>Liderlik davranışlarını sergileyebilen yönetici ve çalışanların bulunması</a:t>
                      </a:r>
                    </a:p>
                    <a:p>
                      <a:pPr marL="342900" lvl="0" indent="-342900">
                        <a:lnSpc>
                          <a:spcPct val="115000"/>
                        </a:lnSpc>
                        <a:spcAft>
                          <a:spcPts val="0"/>
                        </a:spcAft>
                        <a:buFont typeface="Symbol"/>
                        <a:buChar char=""/>
                        <a:tabLst>
                          <a:tab pos="228600" algn="l"/>
                        </a:tabLst>
                      </a:pPr>
                      <a:r>
                        <a:rPr lang="tr-TR" sz="1200" b="0" dirty="0">
                          <a:solidFill>
                            <a:schemeClr val="tx1"/>
                          </a:solidFill>
                          <a:effectLst/>
                        </a:rPr>
                        <a:t>Mülki ve yerel yetkililerle olan olumlu diyalog ve işbirliği</a:t>
                      </a:r>
                    </a:p>
                    <a:p>
                      <a:pPr marL="342900" lvl="0" indent="-342900">
                        <a:lnSpc>
                          <a:spcPct val="115000"/>
                        </a:lnSpc>
                        <a:spcAft>
                          <a:spcPts val="0"/>
                        </a:spcAft>
                        <a:buFont typeface="Symbol"/>
                        <a:buChar char=""/>
                        <a:tabLst>
                          <a:tab pos="228600" algn="l"/>
                        </a:tabLst>
                      </a:pPr>
                      <a:r>
                        <a:rPr lang="tr-TR" sz="1200" b="0" dirty="0">
                          <a:solidFill>
                            <a:schemeClr val="tx1"/>
                          </a:solidFill>
                          <a:effectLst/>
                        </a:rPr>
                        <a:t>TKY anlayışının ve uygulamalarının yerleşmiş olması,</a:t>
                      </a:r>
                    </a:p>
                    <a:p>
                      <a:pPr marL="342900" lvl="0" indent="-342900">
                        <a:lnSpc>
                          <a:spcPct val="115000"/>
                        </a:lnSpc>
                        <a:spcAft>
                          <a:spcPts val="0"/>
                        </a:spcAft>
                        <a:buFont typeface="Symbol"/>
                        <a:buChar char=""/>
                        <a:tabLst>
                          <a:tab pos="228600" algn="l"/>
                        </a:tabLst>
                      </a:pPr>
                      <a:r>
                        <a:rPr lang="tr-TR" sz="1200" b="0" dirty="0">
                          <a:solidFill>
                            <a:schemeClr val="tx1"/>
                          </a:solidFill>
                          <a:effectLst/>
                        </a:rPr>
                        <a:t>Özel Eğitim ve Rehberlik çalışmalarının üst düzeyde olması</a:t>
                      </a:r>
                    </a:p>
                    <a:p>
                      <a:pPr marL="342900" lvl="0" indent="-342900">
                        <a:lnSpc>
                          <a:spcPct val="115000"/>
                        </a:lnSpc>
                        <a:spcAft>
                          <a:spcPts val="0"/>
                        </a:spcAft>
                        <a:buFont typeface="Symbol"/>
                        <a:buChar char=""/>
                        <a:tabLst>
                          <a:tab pos="228600" algn="l"/>
                        </a:tabLst>
                      </a:pPr>
                      <a:r>
                        <a:rPr lang="tr-TR" sz="1200" b="0" dirty="0">
                          <a:solidFill>
                            <a:schemeClr val="tx1"/>
                          </a:solidFill>
                          <a:effectLst/>
                        </a:rPr>
                        <a:t>Okul öncesi eğitime destek verilmesi</a:t>
                      </a:r>
                    </a:p>
                    <a:p>
                      <a:pPr marL="342900" lvl="0" indent="-342900">
                        <a:lnSpc>
                          <a:spcPct val="115000"/>
                        </a:lnSpc>
                        <a:spcAft>
                          <a:spcPts val="0"/>
                        </a:spcAft>
                        <a:buFont typeface="Symbol"/>
                        <a:buChar char=""/>
                        <a:tabLst>
                          <a:tab pos="228600" algn="l"/>
                        </a:tabLst>
                      </a:pPr>
                      <a:r>
                        <a:rPr lang="tr-TR" sz="1200" b="0" dirty="0">
                          <a:solidFill>
                            <a:schemeClr val="tx1"/>
                          </a:solidFill>
                          <a:effectLst/>
                        </a:rPr>
                        <a:t>İdareci ve Personel ilişkilerinin kuvvetli olması</a:t>
                      </a:r>
                    </a:p>
                    <a:p>
                      <a:pPr marL="342900" lvl="0" indent="-342900">
                        <a:lnSpc>
                          <a:spcPct val="115000"/>
                        </a:lnSpc>
                        <a:spcAft>
                          <a:spcPts val="0"/>
                        </a:spcAft>
                        <a:buFont typeface="Symbol"/>
                        <a:buChar char=""/>
                        <a:tabLst>
                          <a:tab pos="228600" algn="l"/>
                        </a:tabLst>
                      </a:pPr>
                      <a:r>
                        <a:rPr lang="tr-TR" sz="1200" b="0" dirty="0">
                          <a:solidFill>
                            <a:schemeClr val="tx1"/>
                          </a:solidFill>
                          <a:effectLst/>
                        </a:rPr>
                        <a:t>Yönetici ve personel sayısının yeterli olması</a:t>
                      </a:r>
                      <a:endParaRPr lang="tr-TR" sz="1200" b="0" dirty="0">
                        <a:solidFill>
                          <a:schemeClr val="tx1"/>
                        </a:solidFill>
                        <a:effectLst/>
                        <a:latin typeface="Calibri"/>
                        <a:ea typeface="Calibri"/>
                        <a:cs typeface="Times New Roman"/>
                      </a:endParaRPr>
                    </a:p>
                  </a:txBody>
                  <a:tcPr marL="33069" marR="33069" marT="0" marB="0"/>
                </a:tc>
                <a:tc>
                  <a:txBody>
                    <a:bodyPr/>
                    <a:lstStyle/>
                    <a:p>
                      <a:pPr marL="342900" lvl="0" indent="-342900">
                        <a:lnSpc>
                          <a:spcPct val="115000"/>
                        </a:lnSpc>
                        <a:spcAft>
                          <a:spcPts val="0"/>
                        </a:spcAft>
                        <a:buFont typeface="Symbol"/>
                        <a:buChar char=""/>
                        <a:tabLst>
                          <a:tab pos="228600" algn="l"/>
                        </a:tabLst>
                      </a:pPr>
                      <a:r>
                        <a:rPr lang="tr-TR" sz="1200" b="0" dirty="0">
                          <a:solidFill>
                            <a:schemeClr val="tx1"/>
                          </a:solidFill>
                          <a:effectLst/>
                        </a:rPr>
                        <a:t>Ailelerin öğrencilerin eğitim-öğretim faaliyetlerine yeterli önem vermemesi</a:t>
                      </a:r>
                    </a:p>
                    <a:p>
                      <a:pPr marL="342900" lvl="0" indent="-342900">
                        <a:lnSpc>
                          <a:spcPct val="115000"/>
                        </a:lnSpc>
                        <a:spcAft>
                          <a:spcPts val="0"/>
                        </a:spcAft>
                        <a:buFont typeface="Symbol"/>
                        <a:buChar char=""/>
                        <a:tabLst>
                          <a:tab pos="228600" algn="l"/>
                        </a:tabLst>
                      </a:pPr>
                      <a:r>
                        <a:rPr lang="tr-TR" sz="1200" b="0" dirty="0">
                          <a:solidFill>
                            <a:schemeClr val="tx1"/>
                          </a:solidFill>
                          <a:effectLst/>
                        </a:rPr>
                        <a:t>Taşımalı olmamız nedeniyle kırsaldan gelen öğrencilerin fazla olması</a:t>
                      </a:r>
                    </a:p>
                    <a:p>
                      <a:pPr marL="342900" lvl="0" indent="-342900">
                        <a:lnSpc>
                          <a:spcPct val="115000"/>
                        </a:lnSpc>
                        <a:spcAft>
                          <a:spcPts val="0"/>
                        </a:spcAft>
                        <a:buFont typeface="Symbol"/>
                        <a:buChar char=""/>
                        <a:tabLst>
                          <a:tab pos="228600" algn="l"/>
                        </a:tabLst>
                      </a:pPr>
                      <a:r>
                        <a:rPr lang="tr-TR" sz="1200" b="0" dirty="0">
                          <a:solidFill>
                            <a:schemeClr val="tx1"/>
                          </a:solidFill>
                          <a:effectLst/>
                        </a:rPr>
                        <a:t>Kız öğrenci sayısının az olması</a:t>
                      </a:r>
                    </a:p>
                    <a:p>
                      <a:pPr marL="342900" lvl="0" indent="-342900">
                        <a:lnSpc>
                          <a:spcPct val="115000"/>
                        </a:lnSpc>
                        <a:spcAft>
                          <a:spcPts val="0"/>
                        </a:spcAft>
                        <a:buFont typeface="Symbol"/>
                        <a:buChar char=""/>
                        <a:tabLst>
                          <a:tab pos="228600" algn="l"/>
                        </a:tabLst>
                      </a:pPr>
                      <a:r>
                        <a:rPr lang="tr-TR" sz="1200" b="0" dirty="0">
                          <a:solidFill>
                            <a:schemeClr val="tx1"/>
                          </a:solidFill>
                          <a:effectLst/>
                        </a:rPr>
                        <a:t>Okuma alışkanlığının az olması</a:t>
                      </a:r>
                    </a:p>
                    <a:p>
                      <a:pPr marL="342900" lvl="0" indent="-342900">
                        <a:lnSpc>
                          <a:spcPct val="115000"/>
                        </a:lnSpc>
                        <a:spcAft>
                          <a:spcPts val="0"/>
                        </a:spcAft>
                        <a:buFont typeface="Symbol"/>
                        <a:buChar char=""/>
                        <a:tabLst>
                          <a:tab pos="228600" algn="l"/>
                        </a:tabLst>
                      </a:pPr>
                      <a:r>
                        <a:rPr lang="tr-TR" sz="1200" b="0" dirty="0">
                          <a:solidFill>
                            <a:schemeClr val="tx1"/>
                          </a:solidFill>
                          <a:effectLst/>
                        </a:rPr>
                        <a:t>Süreç yönetimi, verilerle yönetim,  etkili ekip çalışmaları, veri toplama,  görev tanımları ve iş akış tanımlamaları konularında var olduğu düşünülen eksiklikler</a:t>
                      </a:r>
                    </a:p>
                    <a:p>
                      <a:pPr marL="342900" lvl="0" indent="-342900">
                        <a:lnSpc>
                          <a:spcPct val="115000"/>
                        </a:lnSpc>
                        <a:spcAft>
                          <a:spcPts val="0"/>
                        </a:spcAft>
                        <a:buFont typeface="Symbol"/>
                        <a:buChar char=""/>
                        <a:tabLst>
                          <a:tab pos="228600" algn="l"/>
                        </a:tabLst>
                      </a:pPr>
                      <a:r>
                        <a:rPr lang="tr-TR" sz="1200" b="0" dirty="0">
                          <a:solidFill>
                            <a:schemeClr val="tx1"/>
                          </a:solidFill>
                          <a:effectLst/>
                        </a:rPr>
                        <a:t>Bazı branş öğretmenlerine ihtiyaç duyulması</a:t>
                      </a:r>
                    </a:p>
                    <a:p>
                      <a:pPr marL="342900" lvl="0" indent="-342900">
                        <a:lnSpc>
                          <a:spcPct val="115000"/>
                        </a:lnSpc>
                        <a:spcAft>
                          <a:spcPts val="0"/>
                        </a:spcAft>
                        <a:buFont typeface="Symbol"/>
                        <a:buChar char=""/>
                        <a:tabLst>
                          <a:tab pos="228600" algn="l"/>
                        </a:tabLst>
                      </a:pPr>
                      <a:r>
                        <a:rPr lang="tr-TR" sz="1200" b="0" dirty="0">
                          <a:solidFill>
                            <a:schemeClr val="tx1"/>
                          </a:solidFill>
                          <a:effectLst/>
                        </a:rPr>
                        <a:t>Teknik alt yapımız</a:t>
                      </a:r>
                    </a:p>
                    <a:p>
                      <a:pPr marL="342900" lvl="0" indent="-342900">
                        <a:lnSpc>
                          <a:spcPct val="115000"/>
                        </a:lnSpc>
                        <a:spcAft>
                          <a:spcPts val="0"/>
                        </a:spcAft>
                        <a:buFont typeface="Symbol"/>
                        <a:buChar char=""/>
                        <a:tabLst>
                          <a:tab pos="228600" algn="l"/>
                        </a:tabLst>
                      </a:pPr>
                      <a:r>
                        <a:rPr lang="tr-TR" sz="1200" b="0" dirty="0">
                          <a:solidFill>
                            <a:schemeClr val="tx1"/>
                          </a:solidFill>
                          <a:effectLst/>
                        </a:rPr>
                        <a:t>Maddi güçsüzlük</a:t>
                      </a:r>
                    </a:p>
                    <a:p>
                      <a:pPr>
                        <a:lnSpc>
                          <a:spcPct val="115000"/>
                        </a:lnSpc>
                        <a:spcAft>
                          <a:spcPts val="1000"/>
                        </a:spcAft>
                      </a:pPr>
                      <a:r>
                        <a:rPr lang="tr-TR" sz="1200" b="1" dirty="0">
                          <a:solidFill>
                            <a:schemeClr val="tx1"/>
                          </a:solidFill>
                          <a:effectLst/>
                        </a:rPr>
                        <a:t> </a:t>
                      </a:r>
                      <a:endParaRPr lang="tr-TR" sz="1200" b="1" dirty="0">
                        <a:solidFill>
                          <a:schemeClr val="tx1"/>
                        </a:solidFill>
                        <a:effectLst/>
                        <a:latin typeface="Calibri"/>
                        <a:ea typeface="Calibri"/>
                        <a:cs typeface="Times New Roman"/>
                      </a:endParaRPr>
                    </a:p>
                  </a:txBody>
                  <a:tcPr marL="33069" marR="33069" marT="0" marB="0">
                    <a:solidFill>
                      <a:schemeClr val="accent1"/>
                    </a:solidFill>
                  </a:tcPr>
                </a:tc>
              </a:tr>
            </a:tbl>
          </a:graphicData>
        </a:graphic>
      </p:graphicFrame>
      <p:pic>
        <p:nvPicPr>
          <p:cNvPr id="8" name="Picture 2" descr="D:\M.A.ERSOY Yıllığı\MEHMET AKİF ERSOY SLAYT\okullogosu\LOGO-ORTAOKUL.gif"/>
          <p:cNvPicPr>
            <a:picLocks noChangeAspect="1" noChangeArrowheads="1"/>
          </p:cNvPicPr>
          <p:nvPr/>
        </p:nvPicPr>
        <p:blipFill>
          <a:blip r:embed="rId2" cstate="print"/>
          <a:srcRect/>
          <a:stretch>
            <a:fillRect/>
          </a:stretch>
        </p:blipFill>
        <p:spPr bwMode="auto">
          <a:xfrm>
            <a:off x="5029200" y="-181497"/>
            <a:ext cx="1523527" cy="2641600"/>
          </a:xfrm>
          <a:prstGeom prst="rect">
            <a:avLst/>
          </a:prstGeom>
          <a:noFill/>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1" y="262557"/>
            <a:ext cx="1676399" cy="1947244"/>
          </a:xfrm>
          <a:prstGeom prst="rect">
            <a:avLst/>
          </a:prstGeom>
        </p:spPr>
      </p:pic>
    </p:spTree>
    <p:extLst>
      <p:ext uri="{BB962C8B-B14F-4D97-AF65-F5344CB8AC3E}">
        <p14:creationId xmlns:p14="http://schemas.microsoft.com/office/powerpoint/2010/main" val="2003396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sz="quarter" idx="2"/>
            <p:extLst>
              <p:ext uri="{D42A27DB-BD31-4B8C-83A1-F6EECF244321}">
                <p14:modId xmlns:p14="http://schemas.microsoft.com/office/powerpoint/2010/main" val="4044121158"/>
              </p:ext>
            </p:extLst>
          </p:nvPr>
        </p:nvGraphicFramePr>
        <p:xfrm>
          <a:off x="914400" y="2743200"/>
          <a:ext cx="4724400" cy="5433835"/>
        </p:xfrm>
        <a:graphic>
          <a:graphicData uri="http://schemas.openxmlformats.org/drawingml/2006/table">
            <a:tbl>
              <a:tblPr firstRow="1" firstCol="1" bandRow="1">
                <a:tableStyleId>{5C22544A-7EE6-4342-B048-85BDC9FD1C3A}</a:tableStyleId>
              </a:tblPr>
              <a:tblGrid>
                <a:gridCol w="2163566"/>
                <a:gridCol w="2560834"/>
              </a:tblGrid>
              <a:tr h="228613">
                <a:tc>
                  <a:txBody>
                    <a:bodyPr/>
                    <a:lstStyle/>
                    <a:p>
                      <a:pPr algn="ctr">
                        <a:lnSpc>
                          <a:spcPct val="115000"/>
                        </a:lnSpc>
                        <a:spcAft>
                          <a:spcPts val="600"/>
                        </a:spcAft>
                        <a:tabLst>
                          <a:tab pos="1714500" algn="l"/>
                        </a:tabLst>
                      </a:pPr>
                      <a:r>
                        <a:rPr lang="tr-TR" sz="1100" b="1" dirty="0">
                          <a:solidFill>
                            <a:schemeClr val="tx1"/>
                          </a:solidFill>
                          <a:effectLst/>
                        </a:rPr>
                        <a:t>Fırsatlar</a:t>
                      </a:r>
                      <a:endParaRPr lang="tr-TR" sz="1100" b="1" dirty="0">
                        <a:solidFill>
                          <a:schemeClr val="tx1"/>
                        </a:solidFill>
                        <a:effectLst/>
                        <a:latin typeface="Calibri"/>
                        <a:ea typeface="Calibri"/>
                        <a:cs typeface="Times New Roman"/>
                      </a:endParaRPr>
                    </a:p>
                  </a:txBody>
                  <a:tcPr marL="33700" marR="33700" marT="0" marB="0">
                    <a:solidFill>
                      <a:schemeClr val="accent1">
                        <a:lumMod val="75000"/>
                      </a:schemeClr>
                    </a:solidFill>
                  </a:tcPr>
                </a:tc>
                <a:tc>
                  <a:txBody>
                    <a:bodyPr/>
                    <a:lstStyle/>
                    <a:p>
                      <a:pPr algn="ctr">
                        <a:lnSpc>
                          <a:spcPct val="115000"/>
                        </a:lnSpc>
                        <a:spcAft>
                          <a:spcPts val="600"/>
                        </a:spcAft>
                        <a:tabLst>
                          <a:tab pos="1714500" algn="l"/>
                        </a:tabLst>
                      </a:pPr>
                      <a:r>
                        <a:rPr lang="tr-TR" sz="1100" b="1" dirty="0">
                          <a:solidFill>
                            <a:schemeClr val="tx1"/>
                          </a:solidFill>
                          <a:effectLst/>
                        </a:rPr>
                        <a:t>Tehditler</a:t>
                      </a:r>
                      <a:endParaRPr lang="tr-TR" sz="1100" b="1" dirty="0">
                        <a:solidFill>
                          <a:schemeClr val="tx1"/>
                        </a:solidFill>
                        <a:effectLst/>
                        <a:latin typeface="Calibri"/>
                        <a:ea typeface="Calibri"/>
                        <a:cs typeface="Times New Roman"/>
                      </a:endParaRPr>
                    </a:p>
                  </a:txBody>
                  <a:tcPr marL="33700" marR="33700" marT="0" marB="0">
                    <a:solidFill>
                      <a:schemeClr val="accent1">
                        <a:lumMod val="75000"/>
                      </a:schemeClr>
                    </a:solidFill>
                  </a:tcPr>
                </a:tc>
              </a:tr>
              <a:tr h="4876787">
                <a:tc>
                  <a:txBody>
                    <a:bodyPr/>
                    <a:lstStyle/>
                    <a:p>
                      <a:pPr marL="342900" lvl="0" indent="-342900">
                        <a:lnSpc>
                          <a:spcPct val="115000"/>
                        </a:lnSpc>
                        <a:spcAft>
                          <a:spcPts val="0"/>
                        </a:spcAft>
                        <a:buFont typeface="Symbol"/>
                        <a:buChar char=""/>
                        <a:tabLst>
                          <a:tab pos="228600" algn="l"/>
                        </a:tabLst>
                      </a:pPr>
                      <a:r>
                        <a:rPr lang="tr-TR" sz="1100" b="1" dirty="0">
                          <a:solidFill>
                            <a:schemeClr val="tx1"/>
                          </a:solidFill>
                          <a:effectLst/>
                        </a:rPr>
                        <a:t>Bakanlığın okul öncesi eğitimine önem vermesi ve yaygınlaştırmak istemesi</a:t>
                      </a:r>
                    </a:p>
                    <a:p>
                      <a:pPr marL="342900" lvl="0" indent="-342900">
                        <a:lnSpc>
                          <a:spcPct val="115000"/>
                        </a:lnSpc>
                        <a:spcAft>
                          <a:spcPts val="0"/>
                        </a:spcAft>
                        <a:buFont typeface="Symbol"/>
                        <a:buChar char=""/>
                        <a:tabLst>
                          <a:tab pos="228600" algn="l"/>
                        </a:tabLst>
                      </a:pPr>
                      <a:r>
                        <a:rPr lang="tr-TR" sz="1100" b="1" dirty="0">
                          <a:solidFill>
                            <a:schemeClr val="tx1"/>
                          </a:solidFill>
                          <a:effectLst/>
                        </a:rPr>
                        <a:t>Bütün okul ve kurumlarımızda gelişen teknolojinin tanınmaya ve kullanılmaya başlaması, bu konudaki yoğun talep,</a:t>
                      </a:r>
                    </a:p>
                    <a:p>
                      <a:pPr marL="342900" lvl="0" indent="-342900">
                        <a:lnSpc>
                          <a:spcPct val="115000"/>
                        </a:lnSpc>
                        <a:spcAft>
                          <a:spcPts val="0"/>
                        </a:spcAft>
                        <a:buFont typeface="Symbol"/>
                        <a:buChar char=""/>
                        <a:tabLst>
                          <a:tab pos="228600" algn="l"/>
                        </a:tabLst>
                      </a:pPr>
                      <a:r>
                        <a:rPr lang="tr-TR" sz="1100" b="1" dirty="0">
                          <a:solidFill>
                            <a:schemeClr val="tx1"/>
                          </a:solidFill>
                          <a:effectLst/>
                        </a:rPr>
                        <a:t>Hayırseverlerin varlığı</a:t>
                      </a:r>
                    </a:p>
                    <a:p>
                      <a:pPr marL="342900" lvl="0" indent="-342900">
                        <a:lnSpc>
                          <a:spcPct val="115000"/>
                        </a:lnSpc>
                        <a:spcAft>
                          <a:spcPts val="0"/>
                        </a:spcAft>
                        <a:buFont typeface="Symbol"/>
                        <a:buChar char=""/>
                        <a:tabLst>
                          <a:tab pos="228600" algn="l"/>
                        </a:tabLst>
                      </a:pPr>
                      <a:r>
                        <a:rPr lang="tr-TR" sz="1100" b="1" dirty="0">
                          <a:solidFill>
                            <a:schemeClr val="tx1"/>
                          </a:solidFill>
                          <a:effectLst/>
                        </a:rPr>
                        <a:t>Hizmet alanların beklenti ve görüşlerinin dikkate alınması,</a:t>
                      </a:r>
                    </a:p>
                    <a:p>
                      <a:pPr marL="342900" lvl="0" indent="-342900">
                        <a:lnSpc>
                          <a:spcPct val="115000"/>
                        </a:lnSpc>
                        <a:spcAft>
                          <a:spcPts val="0"/>
                        </a:spcAft>
                        <a:buFont typeface="Symbol"/>
                        <a:buChar char=""/>
                        <a:tabLst>
                          <a:tab pos="228600" algn="l"/>
                        </a:tabLst>
                      </a:pPr>
                      <a:r>
                        <a:rPr lang="tr-TR" sz="1100" b="1" dirty="0">
                          <a:solidFill>
                            <a:schemeClr val="tx1"/>
                          </a:solidFill>
                          <a:effectLst/>
                        </a:rPr>
                        <a:t>Ar-ge çalışması yapabilecek yetenekli personelin bulunması,</a:t>
                      </a:r>
                    </a:p>
                    <a:p>
                      <a:pPr marL="342900" lvl="0" indent="-342900">
                        <a:lnSpc>
                          <a:spcPct val="115000"/>
                        </a:lnSpc>
                        <a:spcAft>
                          <a:spcPts val="0"/>
                        </a:spcAft>
                        <a:buFont typeface="Symbol"/>
                        <a:buChar char=""/>
                        <a:tabLst>
                          <a:tab pos="228600" algn="l"/>
                        </a:tabLst>
                      </a:pPr>
                      <a:r>
                        <a:rPr lang="tr-TR" sz="1100" b="1" dirty="0">
                          <a:solidFill>
                            <a:schemeClr val="tx1"/>
                          </a:solidFill>
                          <a:effectLst/>
                        </a:rPr>
                        <a:t>Okullardaki güvenli ortamın olması</a:t>
                      </a:r>
                    </a:p>
                    <a:p>
                      <a:pPr marL="342900" lvl="0" indent="-342900">
                        <a:lnSpc>
                          <a:spcPct val="115000"/>
                        </a:lnSpc>
                        <a:spcAft>
                          <a:spcPts val="0"/>
                        </a:spcAft>
                        <a:buFont typeface="Symbol"/>
                        <a:buChar char=""/>
                        <a:tabLst>
                          <a:tab pos="228600" algn="l"/>
                        </a:tabLst>
                      </a:pPr>
                      <a:r>
                        <a:rPr lang="tr-TR" sz="1100" b="1" dirty="0">
                          <a:solidFill>
                            <a:schemeClr val="tx1"/>
                          </a:solidFill>
                          <a:effectLst/>
                        </a:rPr>
                        <a:t>İlçenin coğrafi konumunun uygun olması</a:t>
                      </a:r>
                    </a:p>
                    <a:p>
                      <a:pPr marL="342900" lvl="0" indent="-342900">
                        <a:lnSpc>
                          <a:spcPct val="115000"/>
                        </a:lnSpc>
                        <a:spcAft>
                          <a:spcPts val="0"/>
                        </a:spcAft>
                        <a:buFont typeface="Symbol"/>
                        <a:buChar char=""/>
                        <a:tabLst>
                          <a:tab pos="228600" algn="l"/>
                        </a:tabLst>
                      </a:pPr>
                      <a:r>
                        <a:rPr lang="tr-TR" sz="1100" b="1" dirty="0">
                          <a:solidFill>
                            <a:schemeClr val="tx1"/>
                          </a:solidFill>
                          <a:effectLst/>
                        </a:rPr>
                        <a:t>Okul ve kurumlar arasında işbirliği anlayışı ve uyum</a:t>
                      </a:r>
                    </a:p>
                    <a:p>
                      <a:pPr>
                        <a:lnSpc>
                          <a:spcPct val="115000"/>
                        </a:lnSpc>
                        <a:spcAft>
                          <a:spcPts val="1000"/>
                        </a:spcAft>
                        <a:tabLst>
                          <a:tab pos="781050" algn="l"/>
                        </a:tabLst>
                      </a:pPr>
                      <a:r>
                        <a:rPr lang="tr-TR" sz="1100" b="1" dirty="0">
                          <a:solidFill>
                            <a:schemeClr val="tx1"/>
                          </a:solidFill>
                          <a:effectLst/>
                        </a:rPr>
                        <a:t> </a:t>
                      </a:r>
                      <a:endParaRPr lang="tr-TR" sz="1100" b="1" dirty="0">
                        <a:solidFill>
                          <a:schemeClr val="tx1"/>
                        </a:solidFill>
                        <a:effectLst/>
                        <a:latin typeface="Calibri"/>
                        <a:ea typeface="Calibri"/>
                        <a:cs typeface="Times New Roman"/>
                      </a:endParaRPr>
                    </a:p>
                  </a:txBody>
                  <a:tcPr marL="33700" marR="33700" marT="0" marB="0">
                    <a:solidFill>
                      <a:schemeClr val="accent1"/>
                    </a:solidFill>
                  </a:tcPr>
                </a:tc>
                <a:tc>
                  <a:txBody>
                    <a:bodyPr/>
                    <a:lstStyle/>
                    <a:p>
                      <a:pPr marL="228600">
                        <a:lnSpc>
                          <a:spcPct val="115000"/>
                        </a:lnSpc>
                        <a:spcAft>
                          <a:spcPts val="0"/>
                        </a:spcAft>
                      </a:pPr>
                      <a:r>
                        <a:rPr lang="tr-TR" sz="1100" b="1" dirty="0">
                          <a:solidFill>
                            <a:schemeClr val="tx1"/>
                          </a:solidFill>
                          <a:effectLst/>
                        </a:rPr>
                        <a:t> </a:t>
                      </a:r>
                    </a:p>
                    <a:p>
                      <a:pPr marL="342900" lvl="0" indent="-342900">
                        <a:lnSpc>
                          <a:spcPct val="115000"/>
                        </a:lnSpc>
                        <a:spcAft>
                          <a:spcPts val="0"/>
                        </a:spcAft>
                        <a:buFont typeface="Symbol"/>
                        <a:buChar char=""/>
                        <a:tabLst>
                          <a:tab pos="228600" algn="l"/>
                        </a:tabLst>
                      </a:pPr>
                      <a:r>
                        <a:rPr lang="tr-TR" sz="1100" b="1" dirty="0">
                          <a:solidFill>
                            <a:schemeClr val="tx1"/>
                          </a:solidFill>
                          <a:effectLst/>
                        </a:rPr>
                        <a:t>Internet kafeler</a:t>
                      </a:r>
                    </a:p>
                    <a:p>
                      <a:pPr marL="342900" lvl="0" indent="-342900">
                        <a:lnSpc>
                          <a:spcPct val="115000"/>
                        </a:lnSpc>
                        <a:spcAft>
                          <a:spcPts val="0"/>
                        </a:spcAft>
                        <a:buFont typeface="Symbol"/>
                        <a:buChar char=""/>
                        <a:tabLst>
                          <a:tab pos="228600" algn="l"/>
                        </a:tabLst>
                      </a:pPr>
                      <a:r>
                        <a:rPr lang="tr-TR" sz="1100" b="1" dirty="0">
                          <a:solidFill>
                            <a:schemeClr val="tx1"/>
                          </a:solidFill>
                          <a:effectLst/>
                        </a:rPr>
                        <a:t>Parçalanmış aileler</a:t>
                      </a:r>
                    </a:p>
                    <a:p>
                      <a:pPr marL="342900" lvl="0" indent="-342900">
                        <a:lnSpc>
                          <a:spcPct val="115000"/>
                        </a:lnSpc>
                        <a:spcAft>
                          <a:spcPts val="0"/>
                        </a:spcAft>
                        <a:buFont typeface="Symbol"/>
                        <a:buChar char=""/>
                        <a:tabLst>
                          <a:tab pos="228600" algn="l"/>
                        </a:tabLst>
                      </a:pPr>
                      <a:r>
                        <a:rPr lang="tr-TR" sz="1100" b="1" dirty="0">
                          <a:solidFill>
                            <a:schemeClr val="tx1"/>
                          </a:solidFill>
                          <a:effectLst/>
                        </a:rPr>
                        <a:t>Medyanın eğitici görevini yerine getirmemesi</a:t>
                      </a:r>
                    </a:p>
                    <a:p>
                      <a:pPr>
                        <a:lnSpc>
                          <a:spcPct val="115000"/>
                        </a:lnSpc>
                        <a:spcAft>
                          <a:spcPts val="1000"/>
                        </a:spcAft>
                      </a:pPr>
                      <a:r>
                        <a:rPr lang="tr-TR" sz="1100" b="1" dirty="0">
                          <a:solidFill>
                            <a:schemeClr val="tx1"/>
                          </a:solidFill>
                          <a:effectLst/>
                        </a:rPr>
                        <a:t> </a:t>
                      </a:r>
                    </a:p>
                    <a:p>
                      <a:pPr>
                        <a:lnSpc>
                          <a:spcPct val="115000"/>
                        </a:lnSpc>
                        <a:spcAft>
                          <a:spcPts val="1000"/>
                        </a:spcAft>
                      </a:pPr>
                      <a:r>
                        <a:rPr lang="tr-TR" sz="1100" b="1" dirty="0">
                          <a:solidFill>
                            <a:schemeClr val="tx1"/>
                          </a:solidFill>
                          <a:effectLst/>
                        </a:rPr>
                        <a:t> </a:t>
                      </a:r>
                    </a:p>
                    <a:p>
                      <a:pPr>
                        <a:lnSpc>
                          <a:spcPct val="115000"/>
                        </a:lnSpc>
                        <a:spcAft>
                          <a:spcPts val="1000"/>
                        </a:spcAft>
                      </a:pPr>
                      <a:r>
                        <a:rPr lang="tr-TR" sz="1100" b="1" dirty="0">
                          <a:solidFill>
                            <a:schemeClr val="tx1"/>
                          </a:solidFill>
                          <a:effectLst/>
                        </a:rPr>
                        <a:t> </a:t>
                      </a:r>
                    </a:p>
                    <a:p>
                      <a:pPr>
                        <a:lnSpc>
                          <a:spcPct val="115000"/>
                        </a:lnSpc>
                        <a:spcAft>
                          <a:spcPts val="1000"/>
                        </a:spcAft>
                        <a:tabLst>
                          <a:tab pos="1143000" algn="l"/>
                        </a:tabLst>
                      </a:pPr>
                      <a:r>
                        <a:rPr lang="tr-TR" sz="1100" b="1" dirty="0">
                          <a:solidFill>
                            <a:schemeClr val="tx1"/>
                          </a:solidFill>
                          <a:effectLst/>
                        </a:rPr>
                        <a:t> </a:t>
                      </a:r>
                      <a:endParaRPr lang="tr-TR" sz="1100" b="1" dirty="0">
                        <a:solidFill>
                          <a:schemeClr val="tx1"/>
                        </a:solidFill>
                        <a:effectLst/>
                        <a:latin typeface="Calibri"/>
                        <a:ea typeface="Calibri"/>
                        <a:cs typeface="Times New Roman"/>
                      </a:endParaRPr>
                    </a:p>
                  </a:txBody>
                  <a:tcPr marL="33700" marR="33700" marT="0" marB="0">
                    <a:solidFill>
                      <a:schemeClr val="accent1"/>
                    </a:solidFill>
                  </a:tcPr>
                </a:tc>
              </a:tr>
            </a:tbl>
          </a:graphicData>
        </a:graphic>
      </p:graphicFrame>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203200"/>
            <a:ext cx="1495425"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1" y="262557"/>
            <a:ext cx="1676399" cy="1947244"/>
          </a:xfrm>
          <a:prstGeom prst="rect">
            <a:avLst/>
          </a:prstGeom>
        </p:spPr>
      </p:pic>
    </p:spTree>
    <p:extLst>
      <p:ext uri="{BB962C8B-B14F-4D97-AF65-F5344CB8AC3E}">
        <p14:creationId xmlns:p14="http://schemas.microsoft.com/office/powerpoint/2010/main" val="3853341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sz="half" idx="1"/>
          </p:nvPr>
        </p:nvSpPr>
        <p:spPr>
          <a:xfrm>
            <a:off x="514350" y="2235200"/>
            <a:ext cx="6229350" cy="6705600"/>
          </a:xfrm>
        </p:spPr>
        <p:txBody>
          <a:bodyPr/>
          <a:lstStyle/>
          <a:p>
            <a:pPr>
              <a:lnSpc>
                <a:spcPct val="80000"/>
              </a:lnSpc>
              <a:buNone/>
            </a:pPr>
            <a:r>
              <a:rPr lang="tr-TR" sz="1800" dirty="0" smtClean="0"/>
              <a:t>		</a:t>
            </a:r>
          </a:p>
          <a:p>
            <a:pPr>
              <a:lnSpc>
                <a:spcPct val="80000"/>
              </a:lnSpc>
              <a:buFontTx/>
              <a:buNone/>
            </a:pPr>
            <a:endParaRPr lang="tr-TR" sz="1800" b="1" dirty="0" smtClean="0"/>
          </a:p>
        </p:txBody>
      </p:sp>
      <p:graphicFrame>
        <p:nvGraphicFramePr>
          <p:cNvPr id="11" name="Group 236"/>
          <p:cNvGraphicFramePr>
            <a:graphicFrameLocks noGrp="1"/>
          </p:cNvGraphicFramePr>
          <p:nvPr>
            <p:ph sz="quarter" idx="2"/>
            <p:extLst>
              <p:ext uri="{D42A27DB-BD31-4B8C-83A1-F6EECF244321}">
                <p14:modId xmlns:p14="http://schemas.microsoft.com/office/powerpoint/2010/main" val="2383374161"/>
              </p:ext>
            </p:extLst>
          </p:nvPr>
        </p:nvGraphicFramePr>
        <p:xfrm>
          <a:off x="457200" y="3429002"/>
          <a:ext cx="5943600" cy="5606976"/>
        </p:xfrm>
        <a:graphic>
          <a:graphicData uri="http://schemas.openxmlformats.org/drawingml/2006/table">
            <a:tbl>
              <a:tblPr/>
              <a:tblGrid>
                <a:gridCol w="2798445"/>
                <a:gridCol w="1055205"/>
                <a:gridCol w="1072432"/>
                <a:gridCol w="1017518"/>
              </a:tblGrid>
              <a:tr h="822975">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tr-TR" sz="2100" b="0" i="0" u="none" strike="noStrike" cap="none" normalizeH="0" baseline="0" dirty="0" smtClean="0">
                        <a:ln>
                          <a:noFill/>
                        </a:ln>
                        <a:solidFill>
                          <a:schemeClr val="tx1"/>
                        </a:solidFill>
                        <a:effectLst/>
                        <a:latin typeface="Arial" charset="0"/>
                      </a:endParaRPr>
                    </a:p>
                  </a:txBody>
                  <a:tcPr marL="68580" marR="68580" marT="60960" marB="60960" anchor="b" horzOverflow="overflow">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Arial" charset="0"/>
                          <a:cs typeface="Arial" charset="0"/>
                        </a:rPr>
                        <a:t>Erkek</a:t>
                      </a:r>
                      <a:endParaRPr kumimoji="0" lang="tr-TR" sz="1800" b="1" i="0" u="none" strike="noStrike" cap="none" normalizeH="0" baseline="0" dirty="0" smtClean="0">
                        <a:ln>
                          <a:noFill/>
                        </a:ln>
                        <a:solidFill>
                          <a:schemeClr val="tx1"/>
                        </a:solidFill>
                        <a:effectLst/>
                        <a:latin typeface="Arial" charset="0"/>
                      </a:endParaRPr>
                    </a:p>
                  </a:txBody>
                  <a:tcPr marL="68580" marR="68580" marT="60960" marB="60960" anchor="b" horzOverflow="overflow">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Arial" charset="0"/>
                          <a:cs typeface="Arial" charset="0"/>
                        </a:rPr>
                        <a:t>Kız</a:t>
                      </a:r>
                      <a:endParaRPr kumimoji="0" lang="tr-TR" sz="1800" b="1" i="0" u="none" strike="noStrike" cap="none" normalizeH="0" baseline="0" dirty="0" smtClean="0">
                        <a:ln>
                          <a:noFill/>
                        </a:ln>
                        <a:solidFill>
                          <a:schemeClr val="tx1"/>
                        </a:solidFill>
                        <a:effectLst/>
                        <a:latin typeface="Arial" charset="0"/>
                      </a:endParaRPr>
                    </a:p>
                  </a:txBody>
                  <a:tcPr marL="68580" marR="68580" marT="60960" marB="60960" anchor="b" horzOverflow="overflow">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Arial" charset="0"/>
                          <a:cs typeface="Arial" charset="0"/>
                        </a:rPr>
                        <a:t>Toplam</a:t>
                      </a:r>
                      <a:endParaRPr kumimoji="0" lang="tr-TR" sz="1800" b="1" i="0" u="none" strike="noStrike" cap="none" normalizeH="0" baseline="0" dirty="0" smtClean="0">
                        <a:ln>
                          <a:noFill/>
                        </a:ln>
                        <a:solidFill>
                          <a:schemeClr val="tx1"/>
                        </a:solidFill>
                        <a:effectLst/>
                        <a:latin typeface="Arial" charset="0"/>
                      </a:endParaRPr>
                    </a:p>
                  </a:txBody>
                  <a:tcPr marL="68580" marR="68580" marT="60960" marB="60960" anchor="b" horzOverflow="overflow">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solidFill>
                      <a:schemeClr val="accent1">
                        <a:alpha val="50000"/>
                      </a:schemeClr>
                    </a:solidFill>
                  </a:tcPr>
                </a:tc>
              </a:tr>
              <a:tr h="49737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2100" b="0" i="0" u="none" strike="noStrike" cap="none" normalizeH="0" baseline="0" smtClean="0">
                          <a:ln>
                            <a:noFill/>
                          </a:ln>
                          <a:solidFill>
                            <a:schemeClr val="tx1"/>
                          </a:solidFill>
                          <a:effectLst/>
                          <a:latin typeface="Arial" charset="0"/>
                          <a:cs typeface="Arial" charset="0"/>
                        </a:rPr>
                        <a:t>Öğrenci Sayısı</a:t>
                      </a:r>
                      <a:endParaRPr kumimoji="0" lang="tr-TR" sz="2100" b="0" i="0" u="none" strike="noStrike" cap="none" normalizeH="0" baseline="0" smtClean="0">
                        <a:ln>
                          <a:noFill/>
                        </a:ln>
                        <a:solidFill>
                          <a:schemeClr val="tx1"/>
                        </a:solidFill>
                        <a:effectLst/>
                        <a:latin typeface="Arial" charset="0"/>
                      </a:endParaRPr>
                    </a:p>
                  </a:txBody>
                  <a:tcPr marL="68580" marR="68580" marT="60960" marB="60960" anchor="b" horzOverflow="overflow">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100" b="0" i="0" u="none" strike="noStrike" cap="none" normalizeH="0" baseline="0" dirty="0" smtClean="0">
                          <a:ln>
                            <a:noFill/>
                          </a:ln>
                          <a:solidFill>
                            <a:schemeClr val="tx1"/>
                          </a:solidFill>
                          <a:effectLst/>
                          <a:latin typeface="Arial" charset="0"/>
                        </a:rPr>
                        <a:t>146</a:t>
                      </a:r>
                      <a:endParaRPr kumimoji="0" lang="tr-TR" sz="2100" b="0" i="0" u="none" strike="noStrike" cap="none" normalizeH="0" baseline="0" dirty="0" smtClean="0">
                        <a:ln>
                          <a:noFill/>
                        </a:ln>
                        <a:solidFill>
                          <a:schemeClr val="tx1"/>
                        </a:solidFill>
                        <a:effectLst/>
                        <a:latin typeface="Arial" charset="0"/>
                      </a:endParaRPr>
                    </a:p>
                  </a:txBody>
                  <a:tcPr marL="68580" marR="68580" marT="60960" marB="60960" anchor="b" horzOverflow="overflow">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100" b="0" i="0" u="none" strike="noStrike" cap="none" normalizeH="0" baseline="0" dirty="0" smtClean="0">
                          <a:ln>
                            <a:noFill/>
                          </a:ln>
                          <a:solidFill>
                            <a:schemeClr val="tx1"/>
                          </a:solidFill>
                          <a:effectLst/>
                          <a:latin typeface="Arial" charset="0"/>
                        </a:rPr>
                        <a:t>120</a:t>
                      </a:r>
                      <a:endParaRPr kumimoji="0" lang="tr-TR" sz="2100" b="0" i="0" u="none" strike="noStrike" cap="none" normalizeH="0" baseline="0" dirty="0" smtClean="0">
                        <a:ln>
                          <a:noFill/>
                        </a:ln>
                        <a:solidFill>
                          <a:schemeClr val="tx1"/>
                        </a:solidFill>
                        <a:effectLst/>
                        <a:latin typeface="Arial" charset="0"/>
                      </a:endParaRPr>
                    </a:p>
                  </a:txBody>
                  <a:tcPr marL="68580" marR="68580" marT="60960" marB="60960" anchor="b" horzOverflow="overflow">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100" b="0" i="0" u="none" strike="noStrike" cap="none" normalizeH="0" baseline="0" dirty="0" smtClean="0">
                          <a:ln>
                            <a:noFill/>
                          </a:ln>
                          <a:solidFill>
                            <a:schemeClr val="tx1"/>
                          </a:solidFill>
                          <a:effectLst/>
                          <a:latin typeface="Arial" charset="0"/>
                        </a:rPr>
                        <a:t>266</a:t>
                      </a:r>
                      <a:endParaRPr kumimoji="0" lang="tr-TR" sz="2100" b="0" i="0" u="none" strike="noStrike" cap="none" normalizeH="0" baseline="0" dirty="0" smtClean="0">
                        <a:ln>
                          <a:noFill/>
                        </a:ln>
                        <a:solidFill>
                          <a:schemeClr val="tx1"/>
                        </a:solidFill>
                        <a:effectLst/>
                        <a:latin typeface="Arial" charset="0"/>
                      </a:endParaRPr>
                    </a:p>
                  </a:txBody>
                  <a:tcPr marL="68580" marR="68580" marT="60960" marB="60960" anchor="b" horzOverflow="overflow">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tr>
              <a:tr h="247814">
                <a:tc rowSpan="3">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2100" b="0" i="0" u="none" strike="noStrike" cap="none" normalizeH="0" baseline="0" dirty="0" smtClean="0">
                          <a:ln>
                            <a:noFill/>
                          </a:ln>
                          <a:solidFill>
                            <a:schemeClr val="tx1"/>
                          </a:solidFill>
                          <a:effectLst/>
                          <a:latin typeface="Arial" charset="0"/>
                          <a:cs typeface="Arial" charset="0"/>
                        </a:rPr>
                        <a:t>Öğretmen Sayısı</a:t>
                      </a:r>
                      <a:endParaRPr kumimoji="0" lang="tr-TR" sz="2100" b="0" i="0" u="none" strike="noStrike" cap="none" normalizeH="0" baseline="0" dirty="0" smtClean="0">
                        <a:ln>
                          <a:noFill/>
                        </a:ln>
                        <a:solidFill>
                          <a:schemeClr val="tx1"/>
                        </a:solidFill>
                        <a:effectLst/>
                        <a:latin typeface="Arial" charset="0"/>
                      </a:endParaRPr>
                    </a:p>
                  </a:txBody>
                  <a:tcPr marL="68580" marR="68580" marT="60960" marB="60960" anchor="b" horzOverflow="overflow">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100" b="0" i="0" u="none" strike="noStrike" cap="none" normalizeH="0" baseline="0" dirty="0" smtClean="0">
                          <a:ln>
                            <a:noFill/>
                          </a:ln>
                          <a:solidFill>
                            <a:schemeClr val="tx1"/>
                          </a:solidFill>
                          <a:effectLst/>
                          <a:latin typeface="Arial" charset="0"/>
                        </a:rPr>
                        <a:t>Kadrolu: 17 (Md. ve yardımcı dahil)</a:t>
                      </a:r>
                      <a:endParaRPr kumimoji="0" lang="tr-TR" sz="2100" b="0" i="0" u="none" strike="noStrike" cap="none" normalizeH="0" baseline="0" dirty="0" smtClean="0">
                        <a:ln>
                          <a:noFill/>
                        </a:ln>
                        <a:solidFill>
                          <a:schemeClr val="tx1"/>
                        </a:solidFill>
                        <a:effectLst/>
                        <a:latin typeface="Arial" charset="0"/>
                      </a:endParaRPr>
                    </a:p>
                  </a:txBody>
                  <a:tcPr marL="68580" marR="68580" marT="60960" marB="60960" anchor="b" horzOverflow="overflow">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tc hMerge="1">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lang="tr-TR" dirty="0" smtClean="0"/>
                    </a:p>
                  </a:txBody>
                  <a:tcPr anchor="b" horzOverflow="overflow">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tc hMerge="1">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tr-TR" sz="1800" b="1" i="0" u="none" strike="noStrike" cap="none" normalizeH="0" baseline="0" smtClean="0">
                        <a:ln>
                          <a:noFill/>
                        </a:ln>
                        <a:solidFill>
                          <a:schemeClr val="tx1"/>
                        </a:solidFill>
                        <a:effectLst/>
                        <a:latin typeface="Arial" charset="0"/>
                      </a:endParaRPr>
                    </a:p>
                  </a:txBody>
                  <a:tcPr anchor="b" horzOverflow="overflow">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tr>
              <a:tr h="220980">
                <a:tc vMerge="1">
                  <a:txBody>
                    <a:bodyPr/>
                    <a:lstStyle/>
                    <a:p>
                      <a:endParaRPr lang="tr-TR"/>
                    </a:p>
                  </a:txBody>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100" b="0" i="0" u="none" strike="noStrike" cap="none" normalizeH="0" baseline="0" dirty="0" smtClean="0">
                          <a:ln>
                            <a:noFill/>
                          </a:ln>
                          <a:solidFill>
                            <a:schemeClr val="tx1"/>
                          </a:solidFill>
                          <a:effectLst/>
                          <a:latin typeface="Arial" charset="0"/>
                        </a:rPr>
                        <a:t>Sözleşmeli: 6</a:t>
                      </a:r>
                      <a:endParaRPr kumimoji="0" lang="tr-TR" sz="2100" b="0" i="0" u="none" strike="noStrike" cap="none" normalizeH="0" baseline="0" dirty="0" smtClean="0">
                        <a:ln>
                          <a:noFill/>
                        </a:ln>
                        <a:solidFill>
                          <a:schemeClr val="tx1"/>
                        </a:solidFill>
                        <a:effectLst/>
                        <a:latin typeface="Arial" charset="0"/>
                      </a:endParaRPr>
                    </a:p>
                  </a:txBody>
                  <a:tcPr marL="68580" marR="68580" marT="60960" marB="60960" anchor="b" horzOverflow="overflow">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r>
              <a:tr h="220980">
                <a:tc vMerge="1">
                  <a:txBody>
                    <a:bodyPr/>
                    <a:lstStyle/>
                    <a:p>
                      <a:endParaRPr lang="tr-TR"/>
                    </a:p>
                  </a:txBody>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100" b="0" i="0" u="none" strike="noStrike" cap="none" normalizeH="0" baseline="0" dirty="0" smtClean="0">
                          <a:ln>
                            <a:noFill/>
                          </a:ln>
                          <a:solidFill>
                            <a:schemeClr val="tx1"/>
                          </a:solidFill>
                          <a:effectLst/>
                          <a:latin typeface="Arial" charset="0"/>
                        </a:rPr>
                        <a:t>Ücretli: 6</a:t>
                      </a:r>
                      <a:endParaRPr kumimoji="0" lang="tr-TR" sz="2100" b="0" i="0" u="none" strike="noStrike" cap="none" normalizeH="0" baseline="0" dirty="0" smtClean="0">
                        <a:ln>
                          <a:noFill/>
                        </a:ln>
                        <a:solidFill>
                          <a:schemeClr val="tx1"/>
                        </a:solidFill>
                        <a:effectLst/>
                        <a:latin typeface="Arial" charset="0"/>
                      </a:endParaRPr>
                    </a:p>
                  </a:txBody>
                  <a:tcPr marL="68580" marR="68580" marT="60960" marB="60960" anchor="b" horzOverflow="overflow">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r>
              <a:tr h="49737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2100" b="0" i="0" u="none" strike="noStrike" cap="none" normalizeH="0" baseline="0" dirty="0" smtClean="0">
                          <a:ln>
                            <a:noFill/>
                          </a:ln>
                          <a:solidFill>
                            <a:schemeClr val="tx1"/>
                          </a:solidFill>
                          <a:effectLst/>
                          <a:latin typeface="Arial" charset="0"/>
                          <a:cs typeface="Arial" charset="0"/>
                        </a:rPr>
                        <a:t>Mevcut Derslik Sayısı</a:t>
                      </a:r>
                      <a:endParaRPr kumimoji="0" lang="tr-TR" sz="2100" b="0" i="0" u="none" strike="noStrike" cap="none" normalizeH="0" baseline="0" dirty="0" smtClean="0">
                        <a:ln>
                          <a:noFill/>
                        </a:ln>
                        <a:solidFill>
                          <a:schemeClr val="tx1"/>
                        </a:solidFill>
                        <a:effectLst/>
                        <a:latin typeface="Arial" charset="0"/>
                      </a:endParaRPr>
                    </a:p>
                  </a:txBody>
                  <a:tcPr marL="68580" marR="68580" marT="60960" marB="60960" anchor="b" horzOverflow="overflow">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100" b="0" i="0" u="none" strike="noStrike" cap="none" normalizeH="0" baseline="0" dirty="0" smtClean="0">
                          <a:ln>
                            <a:noFill/>
                          </a:ln>
                          <a:solidFill>
                            <a:schemeClr val="tx1"/>
                          </a:solidFill>
                          <a:effectLst/>
                          <a:latin typeface="Arial" charset="0"/>
                        </a:rPr>
                        <a:t>16</a:t>
                      </a:r>
                    </a:p>
                  </a:txBody>
                  <a:tcPr marL="68580" marR="68580" marT="60960" marB="60960" anchor="b" horzOverflow="overflow">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r>
              <a:tr h="49737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2100" b="0" i="0" u="none" strike="noStrike" cap="none" normalizeH="0" baseline="0" dirty="0" smtClean="0">
                          <a:ln>
                            <a:noFill/>
                          </a:ln>
                          <a:solidFill>
                            <a:schemeClr val="tx1"/>
                          </a:solidFill>
                          <a:effectLst/>
                          <a:latin typeface="Arial" charset="0"/>
                        </a:rPr>
                        <a:t>İhtiyaç Derslik Sayısı</a:t>
                      </a:r>
                    </a:p>
                  </a:txBody>
                  <a:tcPr marL="68580" marR="68580" marT="60960" marB="60960" anchor="b" horzOverflow="overflow">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100" b="0" i="0" u="none" strike="noStrike" cap="none" normalizeH="0" baseline="0" dirty="0" smtClean="0">
                          <a:ln>
                            <a:noFill/>
                          </a:ln>
                          <a:solidFill>
                            <a:schemeClr val="tx1"/>
                          </a:solidFill>
                          <a:effectLst/>
                          <a:latin typeface="Arial" charset="0"/>
                        </a:rPr>
                        <a:t>0</a:t>
                      </a:r>
                      <a:endParaRPr kumimoji="0" lang="tr-TR" sz="2100" b="0" i="0" u="none" strike="noStrike" cap="none" normalizeH="0" baseline="0" dirty="0" smtClean="0">
                        <a:ln>
                          <a:noFill/>
                        </a:ln>
                        <a:solidFill>
                          <a:schemeClr val="tx1"/>
                        </a:solidFill>
                        <a:effectLst/>
                        <a:latin typeface="Arial" charset="0"/>
                      </a:endParaRPr>
                    </a:p>
                  </a:txBody>
                  <a:tcPr marL="68580" marR="68580" marT="60960" marB="60960" anchor="b" horzOverflow="overflow">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r>
              <a:tr h="8229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2100" b="0" i="0" u="none" strike="noStrike" cap="none" normalizeH="0" baseline="0" dirty="0" smtClean="0">
                          <a:ln>
                            <a:noFill/>
                          </a:ln>
                          <a:solidFill>
                            <a:schemeClr val="tx1"/>
                          </a:solidFill>
                          <a:effectLst/>
                          <a:latin typeface="Arial" charset="0"/>
                          <a:cs typeface="Arial" charset="0"/>
                        </a:rPr>
                        <a:t>Derslik Başına Öğrenci Say.</a:t>
                      </a:r>
                      <a:endParaRPr kumimoji="0" lang="tr-TR" sz="2100" b="0" i="0" u="none" strike="noStrike" cap="none" normalizeH="0" baseline="0" dirty="0" smtClean="0">
                        <a:ln>
                          <a:noFill/>
                        </a:ln>
                        <a:solidFill>
                          <a:schemeClr val="tx1"/>
                        </a:solidFill>
                        <a:effectLst/>
                        <a:latin typeface="Arial" charset="0"/>
                      </a:endParaRPr>
                    </a:p>
                  </a:txBody>
                  <a:tcPr marL="68580" marR="68580" marT="60960" marB="60960" anchor="b" horzOverflow="overflow">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100" b="0" i="0" u="none" strike="noStrike" cap="none" normalizeH="0" baseline="0" dirty="0" smtClean="0">
                          <a:ln>
                            <a:noFill/>
                          </a:ln>
                          <a:solidFill>
                            <a:schemeClr val="tx1"/>
                          </a:solidFill>
                          <a:effectLst/>
                          <a:latin typeface="Arial" charset="0"/>
                        </a:rPr>
                        <a:t>16,6</a:t>
                      </a:r>
                      <a:endParaRPr kumimoji="0" lang="tr-TR" sz="2100" b="0" i="0" u="none" strike="noStrike" cap="none" normalizeH="0" baseline="0" dirty="0" smtClean="0">
                        <a:ln>
                          <a:noFill/>
                        </a:ln>
                        <a:solidFill>
                          <a:schemeClr val="tx1"/>
                        </a:solidFill>
                        <a:effectLst/>
                        <a:latin typeface="Arial" charset="0"/>
                      </a:endParaRPr>
                    </a:p>
                  </a:txBody>
                  <a:tcPr marL="68580" marR="68580" marT="60960" marB="60960" anchor="b" horzOverflow="overflow">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r>
              <a:tr h="8229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2100" b="0" i="0" u="none" strike="noStrike" cap="none" normalizeH="0" baseline="0" dirty="0" smtClean="0">
                          <a:ln>
                            <a:noFill/>
                          </a:ln>
                          <a:solidFill>
                            <a:schemeClr val="tx1"/>
                          </a:solidFill>
                          <a:effectLst/>
                          <a:latin typeface="Arial" charset="0"/>
                          <a:cs typeface="Arial" charset="0"/>
                        </a:rPr>
                        <a:t>Öğretmen Başına Öğrenci Say.</a:t>
                      </a:r>
                    </a:p>
                  </a:txBody>
                  <a:tcPr marL="68580" marR="68580" marT="60960" marB="60960" anchor="b" horzOverflow="overflow">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100" b="0" i="0" u="none" strike="noStrike" cap="none" normalizeH="0" baseline="0" dirty="0" smtClean="0">
                          <a:ln>
                            <a:noFill/>
                          </a:ln>
                          <a:solidFill>
                            <a:schemeClr val="tx1"/>
                          </a:solidFill>
                          <a:effectLst/>
                          <a:latin typeface="Arial" charset="0"/>
                        </a:rPr>
                        <a:t>9,2</a:t>
                      </a:r>
                      <a:endParaRPr kumimoji="0" lang="tr-TR" sz="2100" b="0" i="0" u="none" strike="noStrike" cap="none" normalizeH="0" baseline="0" dirty="0" smtClean="0">
                        <a:ln>
                          <a:noFill/>
                        </a:ln>
                        <a:solidFill>
                          <a:schemeClr val="tx1"/>
                        </a:solidFill>
                        <a:effectLst/>
                        <a:latin typeface="Arial" charset="0"/>
                      </a:endParaRPr>
                    </a:p>
                  </a:txBody>
                  <a:tcPr marL="68580" marR="68580" marT="60960" marB="60960" anchor="b" horzOverflow="overflow">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r>
            </a:tbl>
          </a:graphicData>
        </a:graphic>
      </p:graphicFrame>
      <p:sp>
        <p:nvSpPr>
          <p:cNvPr id="8" name="7 İçerik Yer Tutucusu"/>
          <p:cNvSpPr>
            <a:spLocks noGrp="1"/>
          </p:cNvSpPr>
          <p:nvPr>
            <p:ph sz="quarter" idx="3"/>
          </p:nvPr>
        </p:nvSpPr>
        <p:spPr>
          <a:xfrm>
            <a:off x="1371600" y="304800"/>
            <a:ext cx="3886200" cy="1727200"/>
          </a:xfrm>
        </p:spPr>
        <p:txBody>
          <a:bodyPr/>
          <a:lstStyle/>
          <a:p>
            <a:pPr algn="ctr">
              <a:buNone/>
            </a:pPr>
            <a:r>
              <a:rPr lang="tr-TR" kern="10" dirty="0" smtClean="0">
                <a:ln w="9525">
                  <a:solidFill>
                    <a:srgbClr val="000000"/>
                  </a:solidFill>
                  <a:round/>
                  <a:headEnd/>
                  <a:tailEnd/>
                </a:ln>
              </a:rPr>
              <a:t>GENEL BİLGİLER</a:t>
            </a:r>
          </a:p>
          <a:p>
            <a:pPr algn="ctr">
              <a:buNone/>
            </a:pPr>
            <a:r>
              <a:rPr lang="tr-TR" kern="10" dirty="0" smtClean="0">
                <a:ln w="9525">
                  <a:solidFill>
                    <a:srgbClr val="000000"/>
                  </a:solidFill>
                  <a:round/>
                  <a:headEnd/>
                  <a:tailEnd/>
                </a:ln>
              </a:rPr>
              <a:t>    2020-2021</a:t>
            </a:r>
            <a:endParaRPr lang="tr-TR" kern="10" dirty="0">
              <a:ln w="9525">
                <a:solidFill>
                  <a:srgbClr val="000000"/>
                </a:solidFill>
                <a:round/>
                <a:headEnd/>
                <a:tailEnd/>
              </a:ln>
            </a:endParaRPr>
          </a:p>
        </p:txBody>
      </p:sp>
      <p:sp>
        <p:nvSpPr>
          <p:cNvPr id="2058" name="WordArt 10"/>
          <p:cNvSpPr>
            <a:spLocks noChangeArrowheads="1" noChangeShapeType="1" noTextEdit="1"/>
          </p:cNvSpPr>
          <p:nvPr/>
        </p:nvSpPr>
        <p:spPr bwMode="auto">
          <a:xfrm>
            <a:off x="1371600" y="812800"/>
            <a:ext cx="1314450" cy="812800"/>
          </a:xfrm>
          <a:prstGeom prst="rect">
            <a:avLst/>
          </a:prstGeom>
        </p:spPr>
        <p:txBody>
          <a:bodyPr wrap="none" fromWordArt="1">
            <a:prstTxWarp prst="textPlain">
              <a:avLst>
                <a:gd name="adj" fmla="val 50000"/>
              </a:avLst>
            </a:prstTxWarp>
          </a:bodyPr>
          <a:lstStyle/>
          <a:p>
            <a:pPr algn="ctr"/>
            <a:endParaRPr lang="tr-TR" sz="2800" kern="10" dirty="0">
              <a:ln w="9525">
                <a:solidFill>
                  <a:srgbClr val="000000"/>
                </a:solidFill>
                <a:round/>
                <a:headEnd/>
                <a:tailEnd/>
              </a:ln>
              <a:solidFill>
                <a:srgbClr val="FFFFFF"/>
              </a:solidFill>
              <a:latin typeface="Arial Black"/>
            </a:endParaRPr>
          </a:p>
        </p:txBody>
      </p:sp>
      <p:pic>
        <p:nvPicPr>
          <p:cNvPr id="31746" name="Picture 2" descr="D:\M.A.ERSOY Yıllığı\MEHMET AKİF ERSOY SLAYT\okullogosu\LOGO-ORTAOKUL.gif"/>
          <p:cNvPicPr>
            <a:picLocks noChangeAspect="1" noChangeArrowheads="1"/>
          </p:cNvPicPr>
          <p:nvPr/>
        </p:nvPicPr>
        <p:blipFill>
          <a:blip r:embed="rId2" cstate="print"/>
          <a:srcRect/>
          <a:stretch>
            <a:fillRect/>
          </a:stretch>
        </p:blipFill>
        <p:spPr bwMode="auto">
          <a:xfrm>
            <a:off x="5029200" y="-191363"/>
            <a:ext cx="1494857" cy="3049449"/>
          </a:xfrm>
          <a:prstGeom prst="rect">
            <a:avLst/>
          </a:prstGeom>
          <a:noFill/>
        </p:spPr>
      </p:pic>
      <p:pic>
        <p:nvPicPr>
          <p:cNvPr id="9" name="Resim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1" y="262557"/>
            <a:ext cx="1676399" cy="1947244"/>
          </a:xfrm>
          <a:prstGeom prst="rect">
            <a:avLst/>
          </a:prstGeom>
        </p:spPr>
      </p:pic>
    </p:spTree>
  </p:cSld>
  <p:clrMapOvr>
    <a:masterClrMapping/>
  </p:clrMapOvr>
  <p:transition advTm="10406"/>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1338</TotalTime>
  <Words>923</Words>
  <Application>Microsoft Office PowerPoint</Application>
  <PresentationFormat>Ekran Gösterisi (4:3)</PresentationFormat>
  <Paragraphs>263</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Cumba</vt:lpstr>
      <vt:lpstr>MEHMET AKİF ERSOY ORTAOKULU</vt:lpstr>
      <vt:lpstr>PowerPoint Sunusu</vt:lpstr>
      <vt:lpstr>PowerPoint Sunusu</vt:lpstr>
      <vt:lpstr>PowerPoint Sunusu</vt:lpstr>
      <vt:lpstr>VİZYONUMUZ</vt:lpstr>
      <vt:lpstr>MİSYONUMUZ</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Mahir</dc:creator>
  <cp:lastModifiedBy>Müdür</cp:lastModifiedBy>
  <cp:revision>189</cp:revision>
  <cp:lastPrinted>2019-12-02T11:01:50Z</cp:lastPrinted>
  <dcterms:created xsi:type="dcterms:W3CDTF">1601-01-01T00:00:00Z</dcterms:created>
  <dcterms:modified xsi:type="dcterms:W3CDTF">2021-03-17T14:38:24Z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